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5"/>
  </p:notesMasterIdLst>
  <p:sldIdLst>
    <p:sldId id="256" r:id="rId2"/>
    <p:sldId id="257" r:id="rId3"/>
    <p:sldId id="270" r:id="rId4"/>
    <p:sldId id="258" r:id="rId5"/>
    <p:sldId id="261" r:id="rId6"/>
    <p:sldId id="259" r:id="rId7"/>
    <p:sldId id="269" r:id="rId8"/>
    <p:sldId id="266" r:id="rId9"/>
    <p:sldId id="272" r:id="rId10"/>
    <p:sldId id="262" r:id="rId11"/>
    <p:sldId id="268" r:id="rId12"/>
    <p:sldId id="264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65233" autoAdjust="0"/>
  </p:normalViewPr>
  <p:slideViewPr>
    <p:cSldViewPr>
      <p:cViewPr varScale="1">
        <p:scale>
          <a:sx n="46" d="100"/>
          <a:sy n="46" d="100"/>
        </p:scale>
        <p:origin x="-20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24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59A90-B8DB-4268-9872-2C8FDB95DE9E}" type="datetimeFigureOut">
              <a:rPr lang="en-CA" smtClean="0"/>
              <a:pPr/>
              <a:t>2018-08-29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762F9-4A4B-482D-AB88-7F62E8ACCF02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762F9-4A4B-482D-AB88-7F62E8ACCF02}" type="slidenum">
              <a:rPr lang="en-CA" smtClean="0"/>
              <a:pPr/>
              <a:t>1</a:t>
            </a:fld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762F9-4A4B-482D-AB88-7F62E8ACCF02}" type="slidenum">
              <a:rPr lang="en-CA" smtClean="0"/>
              <a:pPr/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762F9-4A4B-482D-AB88-7F62E8ACCF02}" type="slidenum">
              <a:rPr lang="en-CA" smtClean="0"/>
              <a:pPr/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762F9-4A4B-482D-AB88-7F62E8ACCF02}" type="slidenum">
              <a:rPr lang="en-CA" smtClean="0"/>
              <a:pPr/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762F9-4A4B-482D-AB88-7F62E8ACCF02}" type="slidenum">
              <a:rPr lang="en-CA" smtClean="0"/>
              <a:pPr/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762F9-4A4B-482D-AB88-7F62E8ACCF02}" type="slidenum">
              <a:rPr lang="en-CA" smtClean="0"/>
              <a:pPr/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762F9-4A4B-482D-AB88-7F62E8ACCF02}" type="slidenum">
              <a:rPr lang="en-CA" smtClean="0"/>
              <a:pPr/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762F9-4A4B-482D-AB88-7F62E8ACCF02}" type="slidenum">
              <a:rPr lang="en-CA" smtClean="0"/>
              <a:pPr/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762F9-4A4B-482D-AB88-7F62E8ACCF02}" type="slidenum">
              <a:rPr lang="en-CA" smtClean="0"/>
              <a:pPr/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762F9-4A4B-482D-AB88-7F62E8ACCF02}" type="slidenum">
              <a:rPr lang="en-CA" smtClean="0"/>
              <a:pPr/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graphics A-B-C</a:t>
            </a:r>
            <a:r>
              <a:rPr lang="en-CA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image caption of the three black dots on the left column generates single spikes of their respective neurons. </a:t>
            </a:r>
          </a:p>
          <a:p>
            <a:endParaRPr lang="en-CA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CA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graphics D-E-F </a:t>
            </a:r>
            <a:r>
              <a:rPr lang="en-CA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randomized spike delays (PSP) between the input and the associative neural layer are produced (</a:t>
            </a:r>
            <a:r>
              <a:rPr lang="en-CA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graphics G-H-I</a:t>
            </a:r>
            <a:r>
              <a:rPr lang="en-CA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</a:t>
            </a:r>
          </a:p>
          <a:p>
            <a:endParaRPr lang="en-CA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CA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small PSP</a:t>
            </a:r>
            <a:r>
              <a:rPr lang="en-CA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CA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delays are enough to be used from the STDP rule to adjust the modulating synaptic factor (</a:t>
            </a:r>
            <a:r>
              <a:rPr lang="en-CA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graphics J to O</a:t>
            </a:r>
            <a:r>
              <a:rPr lang="en-CA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0-500 percentage scale). Since the synaptic delays are randomized, anti-</a:t>
            </a:r>
            <a:r>
              <a:rPr lang="en-CA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hebb</a:t>
            </a:r>
            <a:r>
              <a:rPr lang="en-CA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happens half of the time, but because there was a positive bias favoring the </a:t>
            </a:r>
            <a:r>
              <a:rPr lang="en-CA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hebb</a:t>
            </a:r>
            <a:r>
              <a:rPr lang="en-CA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side, eventually results in an increased weight and affects the spiking response of the associative neural units. </a:t>
            </a:r>
          </a:p>
          <a:p>
            <a:endParaRPr lang="en-CA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CA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CA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graphics P-Q-R </a:t>
            </a:r>
            <a:r>
              <a:rPr lang="en-CA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output spikes to the LCD device.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762F9-4A4B-482D-AB88-7F62E8ACCF02}" type="slidenum">
              <a:rPr lang="en-CA" smtClean="0"/>
              <a:pPr/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762F9-4A4B-482D-AB88-7F62E8ACCF02}" type="slidenum">
              <a:rPr lang="en-CA" smtClean="0"/>
              <a:pPr/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762F9-4A4B-482D-AB88-7F62E8ACCF02}" type="slidenum">
              <a:rPr lang="en-CA" smtClean="0"/>
              <a:pPr/>
              <a:t>9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3DA45D9-EE4D-4D1E-A06F-BDC043979FB6}" type="datetime1">
              <a:rPr lang="en-CA" smtClean="0"/>
              <a:pPr/>
              <a:t>2018-08-29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EC15DB7-A9A6-46D1-8B2C-AD1B67F1D86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A1825-9E04-43BB-AE68-9128851D438D}" type="datetime1">
              <a:rPr lang="en-CA" smtClean="0"/>
              <a:pPr/>
              <a:t>2018-08-29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5DB7-A9A6-46D1-8B2C-AD1B67F1D86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2493-88A8-4AA4-9533-4213B66539D0}" type="datetime1">
              <a:rPr lang="en-CA" smtClean="0"/>
              <a:pPr/>
              <a:t>2018-08-29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5DB7-A9A6-46D1-8B2C-AD1B67F1D86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46146-EEC4-4680-BE15-AC7A7EC8BDA5}" type="datetime1">
              <a:rPr lang="en-CA" smtClean="0"/>
              <a:pPr/>
              <a:t>2018-08-29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5DB7-A9A6-46D1-8B2C-AD1B67F1D86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CBF82-6217-41A7-8397-C25687D6D7DB}" type="datetime1">
              <a:rPr lang="en-CA" smtClean="0"/>
              <a:pPr/>
              <a:t>2018-08-29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5DB7-A9A6-46D1-8B2C-AD1B67F1D86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E2088-B1AD-4483-B08F-AFF37C8AA776}" type="datetime1">
              <a:rPr lang="en-CA" smtClean="0"/>
              <a:pPr/>
              <a:t>2018-08-29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5DB7-A9A6-46D1-8B2C-AD1B67F1D86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148B90D-0642-47E9-BD64-A4DC55EAE99F}" type="datetime1">
              <a:rPr lang="en-CA" smtClean="0"/>
              <a:pPr/>
              <a:t>2018-08-29</a:t>
            </a:fld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EC15DB7-A9A6-46D1-8B2C-AD1B67F1D86A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4D07228-11A8-42BC-BE41-76040BD0A78B}" type="datetime1">
              <a:rPr lang="en-CA" smtClean="0"/>
              <a:pPr/>
              <a:t>2018-08-29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EC15DB7-A9A6-46D1-8B2C-AD1B67F1D86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77A60-A7FA-4308-9FF8-6364679AA0BC}" type="datetime1">
              <a:rPr lang="en-CA" smtClean="0"/>
              <a:pPr/>
              <a:t>2018-08-29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5DB7-A9A6-46D1-8B2C-AD1B67F1D86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7C3EF-6BE5-4AD0-ACE2-F0A2708063DA}" type="datetime1">
              <a:rPr lang="en-CA" smtClean="0"/>
              <a:pPr/>
              <a:t>2018-08-29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5DB7-A9A6-46D1-8B2C-AD1B67F1D86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4FCB5-1946-4A66-AB29-EEE78BC8938F}" type="datetime1">
              <a:rPr lang="en-CA" smtClean="0"/>
              <a:pPr/>
              <a:t>2018-08-29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5DB7-A9A6-46D1-8B2C-AD1B67F1D86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EFA93C4-5222-409B-90CF-868214BE75A7}" type="datetime1">
              <a:rPr lang="en-CA" smtClean="0"/>
              <a:pPr/>
              <a:t>2018-08-29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EC15DB7-A9A6-46D1-8B2C-AD1B67F1D86A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Matt1\Desktop\AGI-Associative%20memory\Diagonal.mp4" TargetMode="External"/><Relationship Id="rId1" Type="http://schemas.openxmlformats.org/officeDocument/2006/relationships/video" Target="file:///C:\Users\Matt1\Desktop\AGI-Associative%20memory\Line.mp4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09600"/>
            <a:ext cx="9144000" cy="1828800"/>
          </a:xfrm>
        </p:spPr>
        <p:txBody>
          <a:bodyPr>
            <a:noAutofit/>
          </a:bodyPr>
          <a:lstStyle/>
          <a:p>
            <a:r>
              <a:rPr lang="en-US" sz="4400" dirty="0" smtClean="0"/>
              <a:t>Associative Memory: A Spiking Neural Network Robotic Implementation</a:t>
            </a:r>
            <a:endParaRPr lang="en-CA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191000"/>
            <a:ext cx="8839200" cy="1752600"/>
          </a:xfrm>
        </p:spPr>
        <p:txBody>
          <a:bodyPr>
            <a:normAutofit/>
          </a:bodyPr>
          <a:lstStyle/>
          <a:p>
            <a:r>
              <a:rPr lang="en-CA" sz="2400" dirty="0" smtClean="0"/>
              <a:t>André Cyr, </a:t>
            </a:r>
            <a:r>
              <a:rPr lang="en-CA" sz="2400" dirty="0" err="1" smtClean="0"/>
              <a:t>Frédéric</a:t>
            </a:r>
            <a:r>
              <a:rPr lang="en-CA" sz="2400" dirty="0" smtClean="0"/>
              <a:t> </a:t>
            </a:r>
            <a:r>
              <a:rPr lang="en-CA" sz="2400" dirty="0" err="1" smtClean="0"/>
              <a:t>Thériault</a:t>
            </a:r>
            <a:r>
              <a:rPr lang="en-CA" dirty="0" smtClean="0"/>
              <a:t>, Matt Ross, </a:t>
            </a:r>
            <a:r>
              <a:rPr lang="en-CA" sz="2400" dirty="0" smtClean="0"/>
              <a:t>Sylvain </a:t>
            </a:r>
            <a:r>
              <a:rPr lang="en-CA" sz="2400" dirty="0" err="1" smtClean="0"/>
              <a:t>Chartier</a:t>
            </a:r>
            <a:endParaRPr lang="en-CA" sz="2400" dirty="0" smtClean="0"/>
          </a:p>
          <a:p>
            <a:endParaRPr lang="en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5DB7-A9A6-46D1-8B2C-AD1B67F1D86A}" type="slidenum">
              <a:rPr lang="en-CA" smtClean="0"/>
              <a:pPr/>
              <a:t>1</a:t>
            </a:fld>
            <a:endParaRPr lang="en-CA"/>
          </a:p>
        </p:txBody>
      </p:sp>
      <p:pic>
        <p:nvPicPr>
          <p:cNvPr id="6" name="Picture 5" descr="uottawa_hor_whi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2743200"/>
            <a:ext cx="3054102" cy="816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066800"/>
          </a:xfrm>
        </p:spPr>
        <p:txBody>
          <a:bodyPr/>
          <a:lstStyle/>
          <a:p>
            <a:r>
              <a:rPr lang="en-US" dirty="0" err="1" smtClean="0"/>
              <a:t>Heteroassociative</a:t>
            </a:r>
            <a:r>
              <a:rPr lang="en-US" dirty="0" smtClean="0"/>
              <a:t> Simulation</a:t>
            </a:r>
            <a:endParaRPr lang="en-CA" dirty="0"/>
          </a:p>
        </p:txBody>
      </p:sp>
      <p:pic>
        <p:nvPicPr>
          <p:cNvPr id="4" name="Picture 2" descr="C:\Users\Matt1\Desktop\AGI-Associative memory\ND-HAM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33400" y="1676400"/>
            <a:ext cx="7538995" cy="51816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5DB7-A9A6-46D1-8B2C-AD1B67F1D86A}" type="slidenum">
              <a:rPr lang="en-CA" smtClean="0"/>
              <a:pPr/>
              <a:t>10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066800"/>
          </a:xfrm>
        </p:spPr>
        <p:txBody>
          <a:bodyPr/>
          <a:lstStyle/>
          <a:p>
            <a:r>
              <a:rPr lang="en-US" dirty="0" smtClean="0"/>
              <a:t>Robotic Implementation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5DB7-A9A6-46D1-8B2C-AD1B67F1D86A}" type="slidenum">
              <a:rPr lang="en-CA" smtClean="0"/>
              <a:pPr/>
              <a:t>11</a:t>
            </a:fld>
            <a:endParaRPr lang="en-CA"/>
          </a:p>
        </p:txBody>
      </p:sp>
      <p:pic>
        <p:nvPicPr>
          <p:cNvPr id="7" name="Line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0" y="2438400"/>
            <a:ext cx="4551680" cy="2560320"/>
          </a:xfrm>
          <a:prstGeom prst="rect">
            <a:avLst/>
          </a:prstGeom>
        </p:spPr>
      </p:pic>
      <p:pic>
        <p:nvPicPr>
          <p:cNvPr id="9" name="Diagonal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4592320" y="2438400"/>
            <a:ext cx="4551680" cy="25603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4600" y="5105400"/>
            <a:ext cx="38629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Full video available at: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 http://aifuture.com/res/2018-am/</a:t>
            </a:r>
            <a:endParaRPr lang="en-CA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With simple visual tasks and minimalist cellular circuits, it was shown that asymmetric synaptic delays and asymmetric STDP learning are sufficient conditions to achieve pattern-completion and noise tolerance for auto and </a:t>
            </a:r>
            <a:r>
              <a:rPr lang="en-CA" dirty="0" err="1" smtClean="0"/>
              <a:t>heteroassociative</a:t>
            </a:r>
            <a:r>
              <a:rPr lang="en-CA" dirty="0" smtClean="0"/>
              <a:t> tasks.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5DB7-A9A6-46D1-8B2C-AD1B67F1D86A}" type="slidenum">
              <a:rPr lang="en-CA" smtClean="0"/>
              <a:pPr/>
              <a:t>12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0668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05800" cy="4898136"/>
          </a:xfrm>
        </p:spPr>
        <p:txBody>
          <a:bodyPr>
            <a:normAutofit fontScale="85000" lnSpcReduction="10000"/>
          </a:bodyPr>
          <a:lstStyle/>
          <a:p>
            <a:pPr marL="452628" indent="-342900">
              <a:buFont typeface="+mj-lt"/>
              <a:buAutoNum type="arabicPeriod"/>
            </a:pPr>
            <a:r>
              <a:rPr lang="en-CA" sz="1800" dirty="0" smtClean="0"/>
              <a:t>Rolls, E.: The mechanisms for pattern completion and pattern separation in the hippocampus. Front. Syst. </a:t>
            </a:r>
            <a:r>
              <a:rPr lang="en-CA" sz="1800" dirty="0" err="1" smtClean="0"/>
              <a:t>Neurosci</a:t>
            </a:r>
            <a:r>
              <a:rPr lang="en-CA" sz="1800" dirty="0" smtClean="0"/>
              <a:t> 7(74), 10-3389 (2013)</a:t>
            </a:r>
          </a:p>
          <a:p>
            <a:pPr marL="452628" indent="-342900">
              <a:buFont typeface="+mj-lt"/>
              <a:buAutoNum type="arabicPeriod"/>
            </a:pPr>
            <a:r>
              <a:rPr lang="en-CA" sz="1800" dirty="0" smtClean="0"/>
              <a:t>Smith, D., </a:t>
            </a:r>
            <a:r>
              <a:rPr lang="en-CA" sz="1800" dirty="0" err="1" smtClean="0"/>
              <a:t>Wessnitzer</a:t>
            </a:r>
            <a:r>
              <a:rPr lang="en-CA" sz="1800" dirty="0" smtClean="0"/>
              <a:t>, J., Webb, B.: A model of associative learning in the mushroom body. Biological cybernetics 99(2), 89-103 (2008)</a:t>
            </a:r>
          </a:p>
          <a:p>
            <a:pPr marL="452628" indent="-342900">
              <a:buFont typeface="+mj-lt"/>
              <a:buAutoNum type="arabicPeriod"/>
            </a:pPr>
            <a:r>
              <a:rPr lang="en-CA" sz="1800" dirty="0" err="1" smtClean="0"/>
              <a:t>Chartier</a:t>
            </a:r>
            <a:r>
              <a:rPr lang="en-CA" sz="1800" dirty="0" smtClean="0"/>
              <a:t>, S., </a:t>
            </a:r>
            <a:r>
              <a:rPr lang="en-CA" sz="1800" dirty="0" err="1" smtClean="0"/>
              <a:t>Giguere</a:t>
            </a:r>
            <a:r>
              <a:rPr lang="en-CA" sz="1800" dirty="0" smtClean="0"/>
              <a:t>, G., </a:t>
            </a:r>
            <a:r>
              <a:rPr lang="en-CA" sz="1800" dirty="0" err="1" smtClean="0"/>
              <a:t>Langlois</a:t>
            </a:r>
            <a:r>
              <a:rPr lang="en-CA" sz="1800" dirty="0" smtClean="0"/>
              <a:t>, D.: A new bidirectional </a:t>
            </a:r>
            <a:r>
              <a:rPr lang="en-CA" sz="1800" dirty="0" err="1" smtClean="0"/>
              <a:t>heteroassociative</a:t>
            </a:r>
            <a:r>
              <a:rPr lang="en-CA" sz="1800" dirty="0" smtClean="0"/>
              <a:t> memory encompassing </a:t>
            </a:r>
            <a:r>
              <a:rPr lang="en-CA" sz="1800" dirty="0" err="1" smtClean="0"/>
              <a:t>correlational</a:t>
            </a:r>
            <a:r>
              <a:rPr lang="en-CA" sz="1800" dirty="0" smtClean="0"/>
              <a:t>, competitive and topological properties. Neural Networks 22(5), 568-578 (2009)</a:t>
            </a:r>
          </a:p>
          <a:p>
            <a:pPr marL="452628" indent="-342900">
              <a:buFont typeface="+mj-lt"/>
              <a:buAutoNum type="arabicPeriod"/>
            </a:pPr>
            <a:r>
              <a:rPr lang="en-CA" sz="1800" dirty="0" err="1" smtClean="0"/>
              <a:t>Touzet</a:t>
            </a:r>
            <a:r>
              <a:rPr lang="en-CA" sz="1800" dirty="0" smtClean="0"/>
              <a:t>, C.: Modeling and simulation of elementary robot behaviors using associative memories. International Journal of Advanced Robotic Systems 3(2), 165-170(2006)</a:t>
            </a:r>
          </a:p>
          <a:p>
            <a:pPr marL="452628" indent="-342900">
              <a:buFont typeface="+mj-lt"/>
              <a:buAutoNum type="arabicPeriod"/>
            </a:pPr>
            <a:r>
              <a:rPr lang="en-CA" sz="1800" dirty="0" err="1" smtClean="0"/>
              <a:t>Tangruamsub</a:t>
            </a:r>
            <a:r>
              <a:rPr lang="en-CA" sz="1800" dirty="0" smtClean="0"/>
              <a:t>, S., </a:t>
            </a:r>
            <a:r>
              <a:rPr lang="en-CA" sz="1800" dirty="0" err="1" smtClean="0"/>
              <a:t>Kawewong</a:t>
            </a:r>
            <a:r>
              <a:rPr lang="en-CA" sz="1800" dirty="0" smtClean="0"/>
              <a:t>, A., </a:t>
            </a:r>
            <a:r>
              <a:rPr lang="en-CA" sz="1800" dirty="0" err="1" smtClean="0"/>
              <a:t>Tsuboyama</a:t>
            </a:r>
            <a:r>
              <a:rPr lang="en-CA" sz="1800" dirty="0" smtClean="0"/>
              <a:t>, M., Hasegawa, O.: Self-</a:t>
            </a:r>
            <a:r>
              <a:rPr lang="en-CA" sz="1800" dirty="0" err="1" smtClean="0"/>
              <a:t>organizingincremental</a:t>
            </a:r>
            <a:r>
              <a:rPr lang="en-CA" sz="1800" dirty="0" smtClean="0"/>
              <a:t> associative memory-based robot navigation. IEIC TRANSACTIONS on Information and Systems 95(10), 2415-2425 (2012)</a:t>
            </a:r>
          </a:p>
          <a:p>
            <a:pPr marL="452628" indent="-342900">
              <a:buFont typeface="+mj-lt"/>
              <a:buAutoNum type="arabicPeriod"/>
            </a:pPr>
            <a:r>
              <a:rPr lang="en-CA" sz="1800" dirty="0" smtClean="0"/>
              <a:t>Gerstner, W., van </a:t>
            </a:r>
            <a:r>
              <a:rPr lang="en-CA" sz="1800" dirty="0" err="1" smtClean="0"/>
              <a:t>Hemmen</a:t>
            </a:r>
            <a:r>
              <a:rPr lang="en-CA" sz="1800" dirty="0" smtClean="0"/>
              <a:t>, J.: Associative memory in a network of ‘spiking’ neurons, Network. Computation in Neural Systems, 3:2, 139-164 (1992) </a:t>
            </a:r>
          </a:p>
          <a:p>
            <a:pPr marL="452628" indent="-342900">
              <a:buFont typeface="+mj-lt"/>
              <a:buAutoNum type="arabicPeriod"/>
            </a:pPr>
            <a:r>
              <a:rPr lang="en-CA" sz="1800" dirty="0" smtClean="0"/>
              <a:t>Tan, C., Tang, H., </a:t>
            </a:r>
            <a:r>
              <a:rPr lang="en-CA" sz="1800" dirty="0" err="1" smtClean="0"/>
              <a:t>Cheu</a:t>
            </a:r>
            <a:r>
              <a:rPr lang="en-CA" sz="1800" dirty="0" smtClean="0"/>
              <a:t>, E., </a:t>
            </a:r>
            <a:r>
              <a:rPr lang="en-CA" sz="1800" dirty="0" err="1" smtClean="0"/>
              <a:t>Hu</a:t>
            </a:r>
            <a:r>
              <a:rPr lang="en-CA" sz="1800" dirty="0" smtClean="0"/>
              <a:t>, J.: A computationally </a:t>
            </a:r>
            <a:r>
              <a:rPr lang="en-CA" sz="1800" dirty="0" err="1" smtClean="0"/>
              <a:t>ecient</a:t>
            </a:r>
            <a:r>
              <a:rPr lang="en-CA" sz="1800" dirty="0" smtClean="0"/>
              <a:t> associative memory model of hippocampus ca3 by spiking neurons. In: Neural Networks (IJCNN), The 2013 International Joint Conference on. pp. 1{8. IEEE (2013)</a:t>
            </a:r>
          </a:p>
          <a:p>
            <a:pPr marL="452628" indent="-342900">
              <a:buFont typeface="+mj-lt"/>
              <a:buAutoNum type="arabicPeriod"/>
            </a:pPr>
            <a:r>
              <a:rPr lang="en-CA" sz="1600" dirty="0" smtClean="0"/>
              <a:t>Jimenez-Romero, C., Sousa-</a:t>
            </a:r>
            <a:r>
              <a:rPr lang="en-CA" sz="1600" dirty="0" err="1" smtClean="0"/>
              <a:t>Rodrigues</a:t>
            </a:r>
            <a:r>
              <a:rPr lang="en-CA" sz="1600" dirty="0" smtClean="0"/>
              <a:t>, D., Johnson, J.: Designing behaviour in bio-inspired robots using associative topologies of spiking-neural-networks. </a:t>
            </a:r>
            <a:r>
              <a:rPr lang="en-CA" sz="1600" dirty="0" err="1" smtClean="0"/>
              <a:t>arXiv</a:t>
            </a:r>
            <a:r>
              <a:rPr lang="en-CA" sz="1600" dirty="0" smtClean="0"/>
              <a:t> preprint arXiv:1509.07035 (2015)</a:t>
            </a:r>
            <a:endParaRPr lang="en-CA" sz="1800" dirty="0" smtClean="0"/>
          </a:p>
          <a:p>
            <a:pPr marL="452628" indent="-342900">
              <a:buFont typeface="+mj-lt"/>
              <a:buAutoNum type="arabicPeriod"/>
            </a:pPr>
            <a:r>
              <a:rPr lang="en-CA" sz="1800" dirty="0" smtClean="0"/>
              <a:t>Dan, Y., &amp; </a:t>
            </a:r>
            <a:r>
              <a:rPr lang="en-CA" sz="1800" dirty="0" err="1" smtClean="0"/>
              <a:t>Poo</a:t>
            </a:r>
            <a:r>
              <a:rPr lang="en-CA" sz="1800" dirty="0" smtClean="0"/>
              <a:t>, M. (2004). Spike Timing-Dependent Plasticity of Neural Circuits. </a:t>
            </a:r>
            <a:r>
              <a:rPr lang="en-CA" sz="1800" i="1" dirty="0" smtClean="0"/>
              <a:t>Neuron</a:t>
            </a:r>
            <a:r>
              <a:rPr lang="en-CA" sz="1800" dirty="0" smtClean="0"/>
              <a:t>, </a:t>
            </a:r>
            <a:r>
              <a:rPr lang="en-CA" sz="1800" i="1" dirty="0" smtClean="0"/>
              <a:t>44</a:t>
            </a:r>
            <a:r>
              <a:rPr lang="en-CA" sz="1800" dirty="0" smtClean="0"/>
              <a:t>(1), 23–30. https://doi.org/10.1016/J.NEURON.2004.09.007</a:t>
            </a:r>
          </a:p>
          <a:p>
            <a:endParaRPr lang="en-CA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5DB7-A9A6-46D1-8B2C-AD1B67F1D86A}" type="slidenum">
              <a:rPr lang="en-CA" smtClean="0"/>
              <a:pPr/>
              <a:t>13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dirty="0" smtClean="0"/>
              <a:t>Associative Memory (AM)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Autoassociative</a:t>
            </a:r>
            <a:r>
              <a:rPr lang="en-US" dirty="0" smtClean="0"/>
              <a:t> (pattern completion):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5DB7-A9A6-46D1-8B2C-AD1B67F1D86A}" type="slidenum">
              <a:rPr lang="en-CA" smtClean="0"/>
              <a:pPr/>
              <a:t>2</a:t>
            </a:fld>
            <a:endParaRPr lang="en-CA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0" y="3886200"/>
            <a:ext cx="8763000" cy="2057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822960" lvl="1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371600" y="2286000"/>
            <a:ext cx="895350" cy="1304774"/>
            <a:chOff x="1371600" y="2286000"/>
            <a:chExt cx="895350" cy="1304774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pic>
          <p:nvPicPr>
            <p:cNvPr id="3072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71600" y="2667000"/>
              <a:ext cx="895350" cy="923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</p:pic>
        <p:sp>
          <p:nvSpPr>
            <p:cNvPr id="14" name="TextBox 13"/>
            <p:cNvSpPr txBox="1"/>
            <p:nvPr/>
          </p:nvSpPr>
          <p:spPr>
            <a:xfrm>
              <a:off x="1447800" y="2286000"/>
              <a:ext cx="755335" cy="369332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Input</a:t>
              </a:r>
              <a:endParaRPr lang="en-CA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295400" y="4495800"/>
            <a:ext cx="895350" cy="1304774"/>
            <a:chOff x="1295400" y="4495800"/>
            <a:chExt cx="895350" cy="1304774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5" name="TextBox 14"/>
            <p:cNvSpPr txBox="1"/>
            <p:nvPr/>
          </p:nvSpPr>
          <p:spPr>
            <a:xfrm>
              <a:off x="1371600" y="4495800"/>
              <a:ext cx="755335" cy="369332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Input</a:t>
              </a:r>
              <a:endParaRPr lang="en-CA" dirty="0"/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95400" y="4876800"/>
              <a:ext cx="895350" cy="923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</p:pic>
      </p:grpSp>
      <p:grpSp>
        <p:nvGrpSpPr>
          <p:cNvPr id="24" name="Group 23"/>
          <p:cNvGrpSpPr/>
          <p:nvPr/>
        </p:nvGrpSpPr>
        <p:grpSpPr>
          <a:xfrm>
            <a:off x="3048000" y="2286000"/>
            <a:ext cx="914033" cy="1304774"/>
            <a:chOff x="3048000" y="2286000"/>
            <a:chExt cx="914033" cy="1304774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7" name="TextBox 16"/>
            <p:cNvSpPr txBox="1"/>
            <p:nvPr/>
          </p:nvSpPr>
          <p:spPr>
            <a:xfrm>
              <a:off x="3048000" y="2286000"/>
              <a:ext cx="914033" cy="369332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Output</a:t>
              </a:r>
              <a:endParaRPr lang="en-CA" dirty="0"/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48000" y="2667000"/>
              <a:ext cx="895350" cy="923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</p:pic>
      </p:grpSp>
      <p:grpSp>
        <p:nvGrpSpPr>
          <p:cNvPr id="28" name="Group 27"/>
          <p:cNvGrpSpPr/>
          <p:nvPr/>
        </p:nvGrpSpPr>
        <p:grpSpPr>
          <a:xfrm>
            <a:off x="3048000" y="4495800"/>
            <a:ext cx="914400" cy="1310148"/>
            <a:chOff x="3048000" y="4495800"/>
            <a:chExt cx="914400" cy="1310148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pic>
          <p:nvPicPr>
            <p:cNvPr id="3072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8000" y="4876800"/>
              <a:ext cx="914400" cy="929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</p:pic>
        <p:sp>
          <p:nvSpPr>
            <p:cNvPr id="19" name="TextBox 18"/>
            <p:cNvSpPr txBox="1"/>
            <p:nvPr/>
          </p:nvSpPr>
          <p:spPr>
            <a:xfrm>
              <a:off x="3048000" y="4495800"/>
              <a:ext cx="914033" cy="369332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Output</a:t>
              </a:r>
              <a:endParaRPr lang="en-CA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648200" y="2286000"/>
            <a:ext cx="879763" cy="1295400"/>
            <a:chOff x="4648200" y="2286000"/>
            <a:chExt cx="879763" cy="129540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pic>
          <p:nvPicPr>
            <p:cNvPr id="30723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48200" y="2667000"/>
              <a:ext cx="879763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</p:pic>
        <p:sp>
          <p:nvSpPr>
            <p:cNvPr id="20" name="TextBox 19"/>
            <p:cNvSpPr txBox="1"/>
            <p:nvPr/>
          </p:nvSpPr>
          <p:spPr>
            <a:xfrm>
              <a:off x="4724400" y="2286000"/>
              <a:ext cx="755335" cy="369332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Input</a:t>
              </a:r>
              <a:endParaRPr lang="en-CA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096000" y="2286000"/>
            <a:ext cx="914033" cy="1304774"/>
            <a:chOff x="6096000" y="2286000"/>
            <a:chExt cx="914033" cy="1304774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6000" y="2667000"/>
              <a:ext cx="895350" cy="923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</p:pic>
        <p:sp>
          <p:nvSpPr>
            <p:cNvPr id="22" name="TextBox 21"/>
            <p:cNvSpPr txBox="1"/>
            <p:nvPr/>
          </p:nvSpPr>
          <p:spPr>
            <a:xfrm>
              <a:off x="6096000" y="2286000"/>
              <a:ext cx="914033" cy="369332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Output</a:t>
              </a:r>
              <a:endParaRPr lang="en-CA" dirty="0"/>
            </a:p>
          </p:txBody>
        </p:sp>
      </p:grpSp>
      <p:sp>
        <p:nvSpPr>
          <p:cNvPr id="29" name="Content Placeholder 2"/>
          <p:cNvSpPr txBox="1">
            <a:spLocks/>
          </p:cNvSpPr>
          <p:nvPr/>
        </p:nvSpPr>
        <p:spPr>
          <a:xfrm>
            <a:off x="533400" y="3886200"/>
            <a:ext cx="8229600" cy="4572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sz="2800" dirty="0" err="1" smtClean="0"/>
              <a:t>Heteroassociative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Associative Memory (AM) Cont.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305800" cy="466953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AM usually refers to complex brain structures [1,2].</a:t>
            </a:r>
          </a:p>
          <a:p>
            <a:endParaRPr lang="en-US" dirty="0" smtClean="0"/>
          </a:p>
          <a:p>
            <a:r>
              <a:rPr lang="en-US" dirty="0" smtClean="0"/>
              <a:t>Generally modeled at the phenomenological level.</a:t>
            </a:r>
          </a:p>
          <a:p>
            <a:endParaRPr lang="en-US" dirty="0" smtClean="0"/>
          </a:p>
          <a:p>
            <a:r>
              <a:rPr lang="en-US" dirty="0" smtClean="0"/>
              <a:t>Why model at all?</a:t>
            </a:r>
          </a:p>
          <a:p>
            <a:pPr lvl="1"/>
            <a:r>
              <a:rPr lang="en-US" dirty="0" smtClean="0"/>
              <a:t>Cognitive economy for natural or artificial agents [3].</a:t>
            </a:r>
          </a:p>
          <a:p>
            <a:endParaRPr lang="en-US" dirty="0" smtClean="0"/>
          </a:p>
          <a:p>
            <a:r>
              <a:rPr lang="en-US" dirty="0" smtClean="0"/>
              <a:t>Artificial Neural Network approach</a:t>
            </a:r>
          </a:p>
          <a:p>
            <a:pPr lvl="1"/>
            <a:r>
              <a:rPr lang="en-US" dirty="0" smtClean="0"/>
              <a:t>SOM maps, especially for robotic navigation [4,5]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5DB7-A9A6-46D1-8B2C-AD1B67F1D86A}" type="slidenum">
              <a:rPr lang="en-CA" smtClean="0"/>
              <a:pPr/>
              <a:t>3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6868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Spiking Neural Network (SNN) Model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91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Addition of a temporal dimension for encoding information.</a:t>
            </a:r>
          </a:p>
          <a:p>
            <a:endParaRPr lang="en-US" dirty="0" smtClean="0"/>
          </a:p>
          <a:p>
            <a:r>
              <a:rPr lang="en-US" dirty="0" smtClean="0"/>
              <a:t>Has become another approach to modeling the AM phenomenon [6,7,8].</a:t>
            </a:r>
          </a:p>
          <a:p>
            <a:endParaRPr lang="en-US" dirty="0" smtClean="0"/>
          </a:p>
          <a:p>
            <a:r>
              <a:rPr lang="en-US" dirty="0" smtClean="0"/>
              <a:t>Current objective: Create a simple embodied bio-inspired mechanism for the AM model, by exploiting the inherent computational and temporal features of a SNN model.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5DB7-A9A6-46D1-8B2C-AD1B67F1D86A}" type="slidenum">
              <a:rPr lang="en-CA" smtClean="0"/>
              <a:pPr/>
              <a:t>4</a:t>
            </a:fld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0" y="5791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Analytical description of neuronal spike model dynamics can be found at: </a:t>
            </a:r>
            <a:endParaRPr lang="en-CA" sz="1600" dirty="0" smtClean="0"/>
          </a:p>
          <a:p>
            <a:pPr algn="ctr"/>
            <a:r>
              <a:rPr lang="en-US" sz="1600" dirty="0" smtClean="0">
                <a:solidFill>
                  <a:srgbClr val="0070C0"/>
                </a:solidFill>
              </a:rPr>
              <a:t> http://aifuture.com/res/2018-am/</a:t>
            </a:r>
            <a:endParaRPr lang="en-CA" sz="1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610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Spiking Neural Model for AM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382000" cy="4821936"/>
          </a:xfrm>
        </p:spPr>
        <p:txBody>
          <a:bodyPr/>
          <a:lstStyle/>
          <a:p>
            <a:r>
              <a:rPr lang="en-US" dirty="0" smtClean="0"/>
              <a:t>Temporal neural features</a:t>
            </a:r>
          </a:p>
          <a:p>
            <a:pPr lvl="1"/>
            <a:r>
              <a:rPr lang="en-US" dirty="0" smtClean="0"/>
              <a:t>Asymmetric spike timing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Asymmetric spike-timing dependent plasticity (STDP) learning function [9]: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5DB7-A9A6-46D1-8B2C-AD1B67F1D86A}" type="slidenum">
              <a:rPr lang="en-CA" smtClean="0"/>
              <a:pPr/>
              <a:t>5</a:t>
            </a:fld>
            <a:endParaRPr lang="en-CA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4038600"/>
            <a:ext cx="4267200" cy="1049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5210175"/>
            <a:ext cx="52197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smtClean="0"/>
              <a:t>Architecture 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5DB7-A9A6-46D1-8B2C-AD1B67F1D86A}" type="slidenum">
              <a:rPr lang="en-CA" smtClean="0"/>
              <a:pPr/>
              <a:t>6</a:t>
            </a:fld>
            <a:endParaRPr lang="en-CA"/>
          </a:p>
        </p:txBody>
      </p:sp>
      <p:pic>
        <p:nvPicPr>
          <p:cNvPr id="6148" name="Picture 4" descr="http://aifuture.com/res/2018-am/SN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990600"/>
            <a:ext cx="4876800" cy="5460072"/>
          </a:xfrm>
          <a:prstGeom prst="rect">
            <a:avLst/>
          </a:prstGeom>
          <a:noFill/>
        </p:spPr>
      </p:pic>
      <p:pic>
        <p:nvPicPr>
          <p:cNvPr id="7" name="Picture 3" descr="C:\Users\Matt1\Desktop\AGI-Associative memory\AM-V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362200"/>
            <a:ext cx="3429000" cy="174721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066800"/>
          </a:xfrm>
        </p:spPr>
        <p:txBody>
          <a:bodyPr/>
          <a:lstStyle/>
          <a:p>
            <a:r>
              <a:rPr lang="en-US" dirty="0" smtClean="0"/>
              <a:t>Learning Mechanism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5DB7-A9A6-46D1-8B2C-AD1B67F1D86A}" type="slidenum">
              <a:rPr lang="en-CA" smtClean="0"/>
              <a:pPr/>
              <a:t>7</a:t>
            </a:fld>
            <a:endParaRPr lang="en-CA"/>
          </a:p>
        </p:txBody>
      </p:sp>
      <p:pic>
        <p:nvPicPr>
          <p:cNvPr id="34818" name="Picture 2" descr="http://aifuture.com/res/2018-am/ND-STD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468736"/>
            <a:ext cx="8134261" cy="538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dirty="0" err="1" smtClean="0"/>
              <a:t>Autoassociative</a:t>
            </a:r>
            <a:r>
              <a:rPr lang="en-US" dirty="0" smtClean="0"/>
              <a:t> Simulation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5DB7-A9A6-46D1-8B2C-AD1B67F1D86A}" type="slidenum">
              <a:rPr lang="en-CA" smtClean="0"/>
              <a:pPr/>
              <a:t>8</a:t>
            </a:fld>
            <a:endParaRPr lang="en-CA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460647"/>
            <a:ext cx="7924800" cy="539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534400" cy="914400"/>
          </a:xfrm>
        </p:spPr>
        <p:txBody>
          <a:bodyPr>
            <a:normAutofit/>
          </a:bodyPr>
          <a:lstStyle/>
          <a:p>
            <a:r>
              <a:rPr lang="en-US" dirty="0" err="1" smtClean="0"/>
              <a:t>Autoassociative</a:t>
            </a:r>
            <a:r>
              <a:rPr lang="en-US" dirty="0" smtClean="0"/>
              <a:t> Simulation Cont.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5DB7-A9A6-46D1-8B2C-AD1B67F1D86A}" type="slidenum">
              <a:rPr lang="en-CA" smtClean="0"/>
              <a:pPr/>
              <a:t>9</a:t>
            </a:fld>
            <a:endParaRPr lang="en-CA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48176"/>
            <a:ext cx="7848600" cy="540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16343</TotalTime>
  <Words>688</Words>
  <Application>Microsoft Office PowerPoint</Application>
  <PresentationFormat>On-screen Show (4:3)</PresentationFormat>
  <Paragraphs>90</Paragraphs>
  <Slides>13</Slides>
  <Notes>13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Urban</vt:lpstr>
      <vt:lpstr>Associative Memory: A Spiking Neural Network Robotic Implementation</vt:lpstr>
      <vt:lpstr>Associative Memory (AM)</vt:lpstr>
      <vt:lpstr>Associative Memory (AM) Cont.</vt:lpstr>
      <vt:lpstr>Spiking Neural Network (SNN) Model</vt:lpstr>
      <vt:lpstr>Spiking Neural Model for AM</vt:lpstr>
      <vt:lpstr>Architecture </vt:lpstr>
      <vt:lpstr>Learning Mechanism</vt:lpstr>
      <vt:lpstr>Autoassociative Simulation</vt:lpstr>
      <vt:lpstr>Autoassociative Simulation Cont.</vt:lpstr>
      <vt:lpstr>Heteroassociative Simulation</vt:lpstr>
      <vt:lpstr>Robotic Implementation</vt:lpstr>
      <vt:lpstr>Conclusion</vt:lpstr>
      <vt:lpstr>References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Associative Memory: A Spiking Neural Network Robotic Implementation</dc:title>
  <dc:creator>Matt1</dc:creator>
  <cp:lastModifiedBy>Matt1</cp:lastModifiedBy>
  <cp:revision>35</cp:revision>
  <dcterms:created xsi:type="dcterms:W3CDTF">2018-08-09T20:06:13Z</dcterms:created>
  <dcterms:modified xsi:type="dcterms:W3CDTF">2018-08-29T17:36:54Z</dcterms:modified>
</cp:coreProperties>
</file>