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56" r:id="rId2"/>
    <p:sldId id="297" r:id="rId3"/>
    <p:sldId id="270" r:id="rId4"/>
    <p:sldId id="296" r:id="rId5"/>
    <p:sldId id="306" r:id="rId6"/>
    <p:sldId id="305" r:id="rId7"/>
    <p:sldId id="298" r:id="rId8"/>
    <p:sldId id="284" r:id="rId9"/>
    <p:sldId id="293" r:id="rId10"/>
    <p:sldId id="299" r:id="rId11"/>
    <p:sldId id="267" r:id="rId12"/>
    <p:sldId id="269" r:id="rId13"/>
    <p:sldId id="286" r:id="rId14"/>
    <p:sldId id="307" r:id="rId15"/>
    <p:sldId id="313" r:id="rId16"/>
    <p:sldId id="300" r:id="rId17"/>
    <p:sldId id="285" r:id="rId18"/>
    <p:sldId id="301" r:id="rId19"/>
    <p:sldId id="302" r:id="rId20"/>
    <p:sldId id="303" r:id="rId21"/>
    <p:sldId id="304" r:id="rId22"/>
    <p:sldId id="308" r:id="rId23"/>
    <p:sldId id="310" r:id="rId24"/>
    <p:sldId id="272" r:id="rId25"/>
    <p:sldId id="273" r:id="rId26"/>
    <p:sldId id="274" r:id="rId27"/>
    <p:sldId id="280" r:id="rId28"/>
    <p:sldId id="311" r:id="rId29"/>
    <p:sldId id="257" r:id="rId30"/>
    <p:sldId id="281" r:id="rId31"/>
    <p:sldId id="282" r:id="rId32"/>
    <p:sldId id="287" r:id="rId33"/>
    <p:sldId id="312" r:id="rId34"/>
    <p:sldId id="276" r:id="rId35"/>
    <p:sldId id="288" r:id="rId36"/>
  </p:sldIdLst>
  <p:sldSz cx="12192000" cy="6858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طئي ٿيل حصو" id="{EF326BF0-E624-49A0-99CA-12EC497D17E1}">
          <p14:sldIdLst>
            <p14:sldId id="256"/>
          </p14:sldIdLst>
        </p14:section>
        <p14:section name="AIW" id="{596A7AE8-CF7E-41F0-9C23-368AA21D3FB8}">
          <p14:sldIdLst>
            <p14:sldId id="297"/>
            <p14:sldId id="270"/>
          </p14:sldIdLst>
        </p14:section>
        <p14:section name="Knowledge representation" id="{954FEC86-1A77-491F-975B-631BDD73DE6E}">
          <p14:sldIdLst>
            <p14:sldId id="296"/>
            <p14:sldId id="306"/>
            <p14:sldId id="305"/>
            <p14:sldId id="298"/>
            <p14:sldId id="284"/>
            <p14:sldId id="293"/>
          </p14:sldIdLst>
        </p14:section>
        <p14:section name="Reasoning" id="{56F71146-B838-4FB6-B09C-7A0174ED8F79}">
          <p14:sldIdLst>
            <p14:sldId id="299"/>
            <p14:sldId id="267"/>
            <p14:sldId id="269"/>
            <p14:sldId id="286"/>
            <p14:sldId id="307"/>
            <p14:sldId id="313"/>
          </p14:sldIdLst>
        </p14:section>
        <p14:section name="Learning" id="{81E34EEB-06E7-4451-87F8-A8068FDF97F5}">
          <p14:sldIdLst>
            <p14:sldId id="300"/>
            <p14:sldId id="285"/>
            <p14:sldId id="301"/>
            <p14:sldId id="302"/>
            <p14:sldId id="303"/>
            <p14:sldId id="304"/>
            <p14:sldId id="308"/>
            <p14:sldId id="310"/>
            <p14:sldId id="272"/>
            <p14:sldId id="273"/>
            <p14:sldId id="274"/>
            <p14:sldId id="280"/>
          </p14:sldIdLst>
        </p14:section>
        <p14:section name="Examples" id="{FC96AB92-8406-45CC-B8E2-CE029A000DC8}">
          <p14:sldIdLst>
            <p14:sldId id="311"/>
            <p14:sldId id="257"/>
            <p14:sldId id="281"/>
            <p14:sldId id="282"/>
          </p14:sldIdLst>
        </p14:section>
        <p14:section name="conclusion" id="{214440A3-B718-4334-AF42-6C86C418E8D6}">
          <p14:sldIdLst>
            <p14:sldId id="287"/>
            <p14:sldId id="312"/>
            <p14:sldId id="276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درميانو انداز 2 - تلفظ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درميانو انداز 2 - تلفظ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درميانو انداز 2 - تلفظ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درميانو انداز 2 - تلفظ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درميانو انداز 2 - تلفظ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درميانو انداز 3 - تلفظ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درميانو انداز 3 - تلفظ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درميانو انداز 3 - تلفظ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درميانو انداز 2 - تلفظ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هلڪو انداز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درميانو انداز 3 - تلفظ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درميانو انداز 4 - تلفظ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درميانو انداز 4 - تلفظ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A488322-F2BA-4B5B-9748-0D474271808F}" styleName="درميانو انداز 3 - تلفظ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هلڪو انداز 3 - تلفظ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هلڪو انداز 3 - تلفظ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هلڪو انداز 1 - تلفظ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هلڪو انداز 3 - تلفظ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درميانو انداز 1 - تلفظ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درميانو انداز 1 - تلفظ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12C8C85-51F0-491E-9774-3900AFEF0FD7}" styleName="هلڪو انداز 2 - تلفظ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هلڪو انداز 2 - تلفظ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5655" autoAdjust="0"/>
  </p:normalViewPr>
  <p:slideViewPr>
    <p:cSldViewPr snapToGrid="0">
      <p:cViewPr varScale="1">
        <p:scale>
          <a:sx n="53" d="100"/>
          <a:sy n="53" d="100"/>
        </p:scale>
        <p:origin x="118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05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1788C2-82CF-446C-BCED-82A61F806A6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CD01D7-59A3-4C68-B762-868DAE4CA469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smtClean="0"/>
            <a:t>Bounded Cognitive Resources and Arbitrary Domains</a:t>
          </a:r>
          <a:endParaRPr lang="en-US" dirty="0"/>
        </a:p>
      </dgm:t>
    </dgm:pt>
    <dgm:pt modelId="{C96CCFD9-D3DA-434B-83A8-4D9C7E9BD077}" type="parTrans" cxnId="{245078CA-E058-44C6-8640-9C100704ECBA}">
      <dgm:prSet/>
      <dgm:spPr/>
      <dgm:t>
        <a:bodyPr/>
        <a:lstStyle/>
        <a:p>
          <a:endParaRPr lang="en-US"/>
        </a:p>
      </dgm:t>
    </dgm:pt>
    <dgm:pt modelId="{2C21776F-76D3-4D3B-87AC-112C2A6F93D9}" type="sibTrans" cxnId="{245078CA-E058-44C6-8640-9C100704ECBA}">
      <dgm:prSet/>
      <dgm:spPr/>
      <dgm:t>
        <a:bodyPr/>
        <a:lstStyle/>
        <a:p>
          <a:endParaRPr lang="en-US"/>
        </a:p>
      </dgm:t>
    </dgm:pt>
    <dgm:pt modelId="{7D49C954-442C-4F11-A3E7-5DEA6F9CC683}" type="pres">
      <dgm:prSet presAssocID="{8D1788C2-82CF-446C-BCED-82A61F806A6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56CCC4-7657-483A-B15A-6103E508F146}" type="pres">
      <dgm:prSet presAssocID="{A9CD01D7-59A3-4C68-B762-868DAE4CA46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29F126-3BE5-4732-895F-A05A3872A73C}" type="presOf" srcId="{A9CD01D7-59A3-4C68-B762-868DAE4CA469}" destId="{9C56CCC4-7657-483A-B15A-6103E508F146}" srcOrd="0" destOrd="0" presId="urn:microsoft.com/office/officeart/2005/8/layout/process1"/>
    <dgm:cxn modelId="{245078CA-E058-44C6-8640-9C100704ECBA}" srcId="{8D1788C2-82CF-446C-BCED-82A61F806A6E}" destId="{A9CD01D7-59A3-4C68-B762-868DAE4CA469}" srcOrd="0" destOrd="0" parTransId="{C96CCFD9-D3DA-434B-83A8-4D9C7E9BD077}" sibTransId="{2C21776F-76D3-4D3B-87AC-112C2A6F93D9}"/>
    <dgm:cxn modelId="{A2A33F2A-4B4A-4A30-AA55-CD02EAB1730C}" type="presOf" srcId="{8D1788C2-82CF-446C-BCED-82A61F806A6E}" destId="{7D49C954-442C-4F11-A3E7-5DEA6F9CC683}" srcOrd="0" destOrd="0" presId="urn:microsoft.com/office/officeart/2005/8/layout/process1"/>
    <dgm:cxn modelId="{F7B5E8DE-2936-4A0F-AE43-63EE2E5FABC3}" type="presParOf" srcId="{7D49C954-442C-4F11-A3E7-5DEA6F9CC683}" destId="{9C56CCC4-7657-483A-B15A-6103E508F14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47C7E7-2DFD-4748-B9FC-C02C73394F8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D75A1B-0A56-4D06-A6B4-390939E76615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smtClean="0"/>
            <a:t>Abdul Rahim</a:t>
          </a:r>
          <a:br>
            <a:rPr lang="en-US" dirty="0" smtClean="0"/>
          </a:br>
          <a:r>
            <a:rPr lang="en-US" dirty="0" smtClean="0"/>
            <a:t> </a:t>
          </a:r>
          <a:r>
            <a:rPr lang="en-US" cap="small" dirty="0" smtClean="0"/>
            <a:t>Nizamani</a:t>
          </a:r>
          <a:r>
            <a:rPr lang="en-US" cap="small" baseline="30000" dirty="0" smtClean="0"/>
            <a:t>1</a:t>
          </a:r>
          <a:endParaRPr lang="en-US" cap="small" baseline="30000" dirty="0"/>
        </a:p>
      </dgm:t>
    </dgm:pt>
    <dgm:pt modelId="{6FF3529A-B7AD-4B96-8301-F90A97D3964C}" type="parTrans" cxnId="{0AE545E6-1DF8-4BCE-825B-AFA7CD668C92}">
      <dgm:prSet/>
      <dgm:spPr/>
      <dgm:t>
        <a:bodyPr/>
        <a:lstStyle/>
        <a:p>
          <a:endParaRPr lang="en-US"/>
        </a:p>
      </dgm:t>
    </dgm:pt>
    <dgm:pt modelId="{EA10E8A8-289A-42B7-B561-56652CD056BF}" type="sibTrans" cxnId="{0AE545E6-1DF8-4BCE-825B-AFA7CD668C92}">
      <dgm:prSet/>
      <dgm:spPr/>
      <dgm:t>
        <a:bodyPr/>
        <a:lstStyle/>
        <a:p>
          <a:endParaRPr lang="en-US"/>
        </a:p>
      </dgm:t>
    </dgm:pt>
    <dgm:pt modelId="{AE953D89-0583-4669-8AD1-85F37D6526E2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smtClean="0"/>
            <a:t>Jonas </a:t>
          </a:r>
          <a:br>
            <a:rPr lang="en-US" dirty="0" smtClean="0"/>
          </a:br>
          <a:r>
            <a:rPr lang="en-US" cap="small" baseline="0" dirty="0" smtClean="0"/>
            <a:t>Juel</a:t>
          </a:r>
          <a:r>
            <a:rPr lang="en-US" baseline="30000" dirty="0" smtClean="0"/>
            <a:t>2</a:t>
          </a:r>
          <a:endParaRPr lang="en-US" baseline="30000" dirty="0"/>
        </a:p>
      </dgm:t>
    </dgm:pt>
    <dgm:pt modelId="{0F181E4A-3631-4C91-ABC3-1FA8730AF089}" type="parTrans" cxnId="{6BCE4B1D-33F4-43A2-AD14-70BF16F58373}">
      <dgm:prSet/>
      <dgm:spPr/>
      <dgm:t>
        <a:bodyPr/>
        <a:lstStyle/>
        <a:p>
          <a:endParaRPr lang="en-US"/>
        </a:p>
      </dgm:t>
    </dgm:pt>
    <dgm:pt modelId="{CBB7A23B-3394-4D6D-8B0E-A35A49AE89A5}" type="sibTrans" cxnId="{6BCE4B1D-33F4-43A2-AD14-70BF16F58373}">
      <dgm:prSet/>
      <dgm:spPr/>
      <dgm:t>
        <a:bodyPr/>
        <a:lstStyle/>
        <a:p>
          <a:endParaRPr lang="en-US"/>
        </a:p>
      </dgm:t>
    </dgm:pt>
    <dgm:pt modelId="{0BB86FB1-1D09-47A0-8FF7-9380F6A9D32C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smtClean="0"/>
            <a:t>Ulf </a:t>
          </a:r>
          <a:br>
            <a:rPr lang="en-US" dirty="0" smtClean="0"/>
          </a:br>
          <a:r>
            <a:rPr lang="en-US" cap="small" baseline="0" dirty="0" smtClean="0"/>
            <a:t>Persson</a:t>
          </a:r>
          <a:r>
            <a:rPr lang="en-US" baseline="30000" dirty="0" smtClean="0"/>
            <a:t>2</a:t>
          </a:r>
          <a:endParaRPr lang="en-US" baseline="30000" dirty="0"/>
        </a:p>
      </dgm:t>
    </dgm:pt>
    <dgm:pt modelId="{B8C5855A-5CF7-4486-A89F-CDA3596BBFC8}" type="parTrans" cxnId="{F8187F01-6081-4639-A464-FB4089DBEE53}">
      <dgm:prSet/>
      <dgm:spPr/>
      <dgm:t>
        <a:bodyPr/>
        <a:lstStyle/>
        <a:p>
          <a:endParaRPr lang="en-US"/>
        </a:p>
      </dgm:t>
    </dgm:pt>
    <dgm:pt modelId="{E3F859C7-D403-4F16-9DF3-28061882639E}" type="sibTrans" cxnId="{F8187F01-6081-4639-A464-FB4089DBEE53}">
      <dgm:prSet/>
      <dgm:spPr/>
      <dgm:t>
        <a:bodyPr/>
        <a:lstStyle/>
        <a:p>
          <a:endParaRPr lang="en-US"/>
        </a:p>
      </dgm:t>
    </dgm:pt>
    <dgm:pt modelId="{2E1C7E46-E99D-4CFB-8197-E15830270570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err="1" smtClean="0"/>
            <a:t>Claes</a:t>
          </a:r>
          <a:r>
            <a:rPr lang="en-US" dirty="0" smtClean="0"/>
            <a:t> </a:t>
          </a:r>
          <a:br>
            <a:rPr lang="en-US" dirty="0" smtClean="0"/>
          </a:br>
          <a:r>
            <a:rPr lang="en-US" cap="small" baseline="0" dirty="0" smtClean="0"/>
            <a:t>Strannegård</a:t>
          </a:r>
          <a:r>
            <a:rPr lang="en-US" baseline="30000" dirty="0" smtClean="0"/>
            <a:t>1,2</a:t>
          </a:r>
          <a:endParaRPr lang="en-US" baseline="30000" dirty="0"/>
        </a:p>
      </dgm:t>
    </dgm:pt>
    <dgm:pt modelId="{66BBB486-8682-4908-A0E4-C4D21D4087E0}" type="parTrans" cxnId="{5CA3FB8D-A328-4E78-8F57-807CB75974AD}">
      <dgm:prSet/>
      <dgm:spPr/>
      <dgm:t>
        <a:bodyPr/>
        <a:lstStyle/>
        <a:p>
          <a:endParaRPr lang="en-US"/>
        </a:p>
      </dgm:t>
    </dgm:pt>
    <dgm:pt modelId="{0B13FECA-CDE5-4867-AC43-B5EC510CF1C6}" type="sibTrans" cxnId="{5CA3FB8D-A328-4E78-8F57-807CB75974AD}">
      <dgm:prSet/>
      <dgm:spPr/>
      <dgm:t>
        <a:bodyPr/>
        <a:lstStyle/>
        <a:p>
          <a:endParaRPr lang="en-US"/>
        </a:p>
      </dgm:t>
    </dgm:pt>
    <dgm:pt modelId="{CA7E638B-5359-4053-97D4-0C9DA2A0140F}" type="pres">
      <dgm:prSet presAssocID="{CD47C7E7-2DFD-4748-B9FC-C02C73394F8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DB46A8D-6D95-4E73-B0DA-D456D72F120F}" type="pres">
      <dgm:prSet presAssocID="{89D75A1B-0A56-4D06-A6B4-390939E76615}" presName="root" presStyleCnt="0"/>
      <dgm:spPr/>
    </dgm:pt>
    <dgm:pt modelId="{774C8075-4CE3-4D8F-BF94-5E352D23E8AA}" type="pres">
      <dgm:prSet presAssocID="{89D75A1B-0A56-4D06-A6B4-390939E76615}" presName="rootComposite" presStyleCnt="0"/>
      <dgm:spPr/>
    </dgm:pt>
    <dgm:pt modelId="{62AC2F3B-2077-41FC-9851-A7016038B14E}" type="pres">
      <dgm:prSet presAssocID="{89D75A1B-0A56-4D06-A6B4-390939E76615}" presName="rootText" presStyleLbl="node1" presStyleIdx="0" presStyleCnt="4"/>
      <dgm:spPr/>
      <dgm:t>
        <a:bodyPr/>
        <a:lstStyle/>
        <a:p>
          <a:endParaRPr lang="en-US"/>
        </a:p>
      </dgm:t>
    </dgm:pt>
    <dgm:pt modelId="{CBCB2A05-DBE2-4F7B-AA1A-B5A1EEE24279}" type="pres">
      <dgm:prSet presAssocID="{89D75A1B-0A56-4D06-A6B4-390939E76615}" presName="rootConnector" presStyleLbl="node1" presStyleIdx="0" presStyleCnt="4"/>
      <dgm:spPr/>
      <dgm:t>
        <a:bodyPr/>
        <a:lstStyle/>
        <a:p>
          <a:endParaRPr lang="en-US"/>
        </a:p>
      </dgm:t>
    </dgm:pt>
    <dgm:pt modelId="{10CC4E21-5913-4830-8137-E5BC4FD49912}" type="pres">
      <dgm:prSet presAssocID="{89D75A1B-0A56-4D06-A6B4-390939E76615}" presName="childShape" presStyleCnt="0"/>
      <dgm:spPr/>
    </dgm:pt>
    <dgm:pt modelId="{C9104F91-9083-43CA-926C-CCC413E666BF}" type="pres">
      <dgm:prSet presAssocID="{AE953D89-0583-4669-8AD1-85F37D6526E2}" presName="root" presStyleCnt="0"/>
      <dgm:spPr/>
    </dgm:pt>
    <dgm:pt modelId="{ADCBDA9B-B674-4AA3-9B91-9C4F887B83A7}" type="pres">
      <dgm:prSet presAssocID="{AE953D89-0583-4669-8AD1-85F37D6526E2}" presName="rootComposite" presStyleCnt="0"/>
      <dgm:spPr/>
    </dgm:pt>
    <dgm:pt modelId="{AB54714C-3CC1-445F-BA80-839E0DEBCA38}" type="pres">
      <dgm:prSet presAssocID="{AE953D89-0583-4669-8AD1-85F37D6526E2}" presName="rootText" presStyleLbl="node1" presStyleIdx="1" presStyleCnt="4"/>
      <dgm:spPr/>
      <dgm:t>
        <a:bodyPr/>
        <a:lstStyle/>
        <a:p>
          <a:endParaRPr lang="en-US"/>
        </a:p>
      </dgm:t>
    </dgm:pt>
    <dgm:pt modelId="{7BBA88B7-2EBC-468F-B23B-344FA0705CD4}" type="pres">
      <dgm:prSet presAssocID="{AE953D89-0583-4669-8AD1-85F37D6526E2}" presName="rootConnector" presStyleLbl="node1" presStyleIdx="1" presStyleCnt="4"/>
      <dgm:spPr/>
      <dgm:t>
        <a:bodyPr/>
        <a:lstStyle/>
        <a:p>
          <a:endParaRPr lang="en-US"/>
        </a:p>
      </dgm:t>
    </dgm:pt>
    <dgm:pt modelId="{FC565AA7-8CD6-42C8-887A-65C186349681}" type="pres">
      <dgm:prSet presAssocID="{AE953D89-0583-4669-8AD1-85F37D6526E2}" presName="childShape" presStyleCnt="0"/>
      <dgm:spPr/>
    </dgm:pt>
    <dgm:pt modelId="{7A1157BB-4121-4225-85CF-2A45576AA89C}" type="pres">
      <dgm:prSet presAssocID="{0BB86FB1-1D09-47A0-8FF7-9380F6A9D32C}" presName="root" presStyleCnt="0"/>
      <dgm:spPr/>
    </dgm:pt>
    <dgm:pt modelId="{C95FB303-9E9E-481E-A0B6-B17B11DE0250}" type="pres">
      <dgm:prSet presAssocID="{0BB86FB1-1D09-47A0-8FF7-9380F6A9D32C}" presName="rootComposite" presStyleCnt="0"/>
      <dgm:spPr/>
    </dgm:pt>
    <dgm:pt modelId="{6E448E6C-6779-43F1-958A-CB4C1BB4A258}" type="pres">
      <dgm:prSet presAssocID="{0BB86FB1-1D09-47A0-8FF7-9380F6A9D32C}" presName="rootText" presStyleLbl="node1" presStyleIdx="2" presStyleCnt="4"/>
      <dgm:spPr/>
      <dgm:t>
        <a:bodyPr/>
        <a:lstStyle/>
        <a:p>
          <a:endParaRPr lang="en-US"/>
        </a:p>
      </dgm:t>
    </dgm:pt>
    <dgm:pt modelId="{4340F12E-0102-4E6E-9498-A9A6A0D12C23}" type="pres">
      <dgm:prSet presAssocID="{0BB86FB1-1D09-47A0-8FF7-9380F6A9D32C}" presName="rootConnector" presStyleLbl="node1" presStyleIdx="2" presStyleCnt="4"/>
      <dgm:spPr/>
      <dgm:t>
        <a:bodyPr/>
        <a:lstStyle/>
        <a:p>
          <a:endParaRPr lang="en-US"/>
        </a:p>
      </dgm:t>
    </dgm:pt>
    <dgm:pt modelId="{AE8E7199-951B-477C-9336-6E083F4DEFF4}" type="pres">
      <dgm:prSet presAssocID="{0BB86FB1-1D09-47A0-8FF7-9380F6A9D32C}" presName="childShape" presStyleCnt="0"/>
      <dgm:spPr/>
    </dgm:pt>
    <dgm:pt modelId="{DF2EFA9C-FB52-4E90-8413-F68D2CF4F3D6}" type="pres">
      <dgm:prSet presAssocID="{2E1C7E46-E99D-4CFB-8197-E15830270570}" presName="root" presStyleCnt="0"/>
      <dgm:spPr/>
    </dgm:pt>
    <dgm:pt modelId="{81168F4A-BC51-41F6-8E7F-14493F353B3E}" type="pres">
      <dgm:prSet presAssocID="{2E1C7E46-E99D-4CFB-8197-E15830270570}" presName="rootComposite" presStyleCnt="0"/>
      <dgm:spPr/>
    </dgm:pt>
    <dgm:pt modelId="{D82E37D4-92DD-4DF9-BC72-5FA670F5750F}" type="pres">
      <dgm:prSet presAssocID="{2E1C7E46-E99D-4CFB-8197-E15830270570}" presName="rootText" presStyleLbl="node1" presStyleIdx="3" presStyleCnt="4"/>
      <dgm:spPr/>
      <dgm:t>
        <a:bodyPr/>
        <a:lstStyle/>
        <a:p>
          <a:endParaRPr lang="en-US"/>
        </a:p>
      </dgm:t>
    </dgm:pt>
    <dgm:pt modelId="{177BAE91-EF72-4060-9603-27CA82F5C634}" type="pres">
      <dgm:prSet presAssocID="{2E1C7E46-E99D-4CFB-8197-E15830270570}" presName="rootConnector" presStyleLbl="node1" presStyleIdx="3" presStyleCnt="4"/>
      <dgm:spPr/>
      <dgm:t>
        <a:bodyPr/>
        <a:lstStyle/>
        <a:p>
          <a:endParaRPr lang="en-US"/>
        </a:p>
      </dgm:t>
    </dgm:pt>
    <dgm:pt modelId="{DB781A6C-F124-4EB6-AA8D-B77DD9714787}" type="pres">
      <dgm:prSet presAssocID="{2E1C7E46-E99D-4CFB-8197-E15830270570}" presName="childShape" presStyleCnt="0"/>
      <dgm:spPr/>
    </dgm:pt>
  </dgm:ptLst>
  <dgm:cxnLst>
    <dgm:cxn modelId="{F8187F01-6081-4639-A464-FB4089DBEE53}" srcId="{CD47C7E7-2DFD-4748-B9FC-C02C73394F88}" destId="{0BB86FB1-1D09-47A0-8FF7-9380F6A9D32C}" srcOrd="2" destOrd="0" parTransId="{B8C5855A-5CF7-4486-A89F-CDA3596BBFC8}" sibTransId="{E3F859C7-D403-4F16-9DF3-28061882639E}"/>
    <dgm:cxn modelId="{97BE7689-1DA5-4C97-B248-2C0C038B2FB7}" type="presOf" srcId="{2E1C7E46-E99D-4CFB-8197-E15830270570}" destId="{D82E37D4-92DD-4DF9-BC72-5FA670F5750F}" srcOrd="0" destOrd="0" presId="urn:microsoft.com/office/officeart/2005/8/layout/hierarchy3"/>
    <dgm:cxn modelId="{6BCE4B1D-33F4-43A2-AD14-70BF16F58373}" srcId="{CD47C7E7-2DFD-4748-B9FC-C02C73394F88}" destId="{AE953D89-0583-4669-8AD1-85F37D6526E2}" srcOrd="1" destOrd="0" parTransId="{0F181E4A-3631-4C91-ABC3-1FA8730AF089}" sibTransId="{CBB7A23B-3394-4D6D-8B0E-A35A49AE89A5}"/>
    <dgm:cxn modelId="{0539A929-0D11-49EA-AC13-0AB637660DE6}" type="presOf" srcId="{89D75A1B-0A56-4D06-A6B4-390939E76615}" destId="{CBCB2A05-DBE2-4F7B-AA1A-B5A1EEE24279}" srcOrd="1" destOrd="0" presId="urn:microsoft.com/office/officeart/2005/8/layout/hierarchy3"/>
    <dgm:cxn modelId="{0AE545E6-1DF8-4BCE-825B-AFA7CD668C92}" srcId="{CD47C7E7-2DFD-4748-B9FC-C02C73394F88}" destId="{89D75A1B-0A56-4D06-A6B4-390939E76615}" srcOrd="0" destOrd="0" parTransId="{6FF3529A-B7AD-4B96-8301-F90A97D3964C}" sibTransId="{EA10E8A8-289A-42B7-B561-56652CD056BF}"/>
    <dgm:cxn modelId="{66CAF182-8FDB-4FE2-988A-631937888FB8}" type="presOf" srcId="{0BB86FB1-1D09-47A0-8FF7-9380F6A9D32C}" destId="{4340F12E-0102-4E6E-9498-A9A6A0D12C23}" srcOrd="1" destOrd="0" presId="urn:microsoft.com/office/officeart/2005/8/layout/hierarchy3"/>
    <dgm:cxn modelId="{05D5FCEB-AF1C-4F23-A747-C3D830CECA30}" type="presOf" srcId="{CD47C7E7-2DFD-4748-B9FC-C02C73394F88}" destId="{CA7E638B-5359-4053-97D4-0C9DA2A0140F}" srcOrd="0" destOrd="0" presId="urn:microsoft.com/office/officeart/2005/8/layout/hierarchy3"/>
    <dgm:cxn modelId="{DBC84A8B-FB83-484F-9162-13E837C9CF85}" type="presOf" srcId="{AE953D89-0583-4669-8AD1-85F37D6526E2}" destId="{7BBA88B7-2EBC-468F-B23B-344FA0705CD4}" srcOrd="1" destOrd="0" presId="urn:microsoft.com/office/officeart/2005/8/layout/hierarchy3"/>
    <dgm:cxn modelId="{5CA3FB8D-A328-4E78-8F57-807CB75974AD}" srcId="{CD47C7E7-2DFD-4748-B9FC-C02C73394F88}" destId="{2E1C7E46-E99D-4CFB-8197-E15830270570}" srcOrd="3" destOrd="0" parTransId="{66BBB486-8682-4908-A0E4-C4D21D4087E0}" sibTransId="{0B13FECA-CDE5-4867-AC43-B5EC510CF1C6}"/>
    <dgm:cxn modelId="{9B6E28DD-EA6D-40A2-B88E-4900032B5B6B}" type="presOf" srcId="{2E1C7E46-E99D-4CFB-8197-E15830270570}" destId="{177BAE91-EF72-4060-9603-27CA82F5C634}" srcOrd="1" destOrd="0" presId="urn:microsoft.com/office/officeart/2005/8/layout/hierarchy3"/>
    <dgm:cxn modelId="{AA40D25F-B93D-4DDA-B846-932F9E6E481D}" type="presOf" srcId="{0BB86FB1-1D09-47A0-8FF7-9380F6A9D32C}" destId="{6E448E6C-6779-43F1-958A-CB4C1BB4A258}" srcOrd="0" destOrd="0" presId="urn:microsoft.com/office/officeart/2005/8/layout/hierarchy3"/>
    <dgm:cxn modelId="{1DBB9B00-082F-42BC-985D-EFD7E16D006A}" type="presOf" srcId="{89D75A1B-0A56-4D06-A6B4-390939E76615}" destId="{62AC2F3B-2077-41FC-9851-A7016038B14E}" srcOrd="0" destOrd="0" presId="urn:microsoft.com/office/officeart/2005/8/layout/hierarchy3"/>
    <dgm:cxn modelId="{3C1B02A0-689E-4CB7-A1F1-9B06EE38EF3B}" type="presOf" srcId="{AE953D89-0583-4669-8AD1-85F37D6526E2}" destId="{AB54714C-3CC1-445F-BA80-839E0DEBCA38}" srcOrd="0" destOrd="0" presId="urn:microsoft.com/office/officeart/2005/8/layout/hierarchy3"/>
    <dgm:cxn modelId="{4F8EA76F-9989-4F9A-8F4F-9E4CEA0B082E}" type="presParOf" srcId="{CA7E638B-5359-4053-97D4-0C9DA2A0140F}" destId="{FDB46A8D-6D95-4E73-B0DA-D456D72F120F}" srcOrd="0" destOrd="0" presId="urn:microsoft.com/office/officeart/2005/8/layout/hierarchy3"/>
    <dgm:cxn modelId="{6C0FE6F6-6BEE-4657-8DAE-A8E2CFE078A0}" type="presParOf" srcId="{FDB46A8D-6D95-4E73-B0DA-D456D72F120F}" destId="{774C8075-4CE3-4D8F-BF94-5E352D23E8AA}" srcOrd="0" destOrd="0" presId="urn:microsoft.com/office/officeart/2005/8/layout/hierarchy3"/>
    <dgm:cxn modelId="{01F446D7-4C46-470A-BCF2-23E8549581BA}" type="presParOf" srcId="{774C8075-4CE3-4D8F-BF94-5E352D23E8AA}" destId="{62AC2F3B-2077-41FC-9851-A7016038B14E}" srcOrd="0" destOrd="0" presId="urn:microsoft.com/office/officeart/2005/8/layout/hierarchy3"/>
    <dgm:cxn modelId="{568B143C-301B-4049-9E5B-8E75E9A28118}" type="presParOf" srcId="{774C8075-4CE3-4D8F-BF94-5E352D23E8AA}" destId="{CBCB2A05-DBE2-4F7B-AA1A-B5A1EEE24279}" srcOrd="1" destOrd="0" presId="urn:microsoft.com/office/officeart/2005/8/layout/hierarchy3"/>
    <dgm:cxn modelId="{FF4BA907-E04A-4918-B1E5-C76C9F98670F}" type="presParOf" srcId="{FDB46A8D-6D95-4E73-B0DA-D456D72F120F}" destId="{10CC4E21-5913-4830-8137-E5BC4FD49912}" srcOrd="1" destOrd="0" presId="urn:microsoft.com/office/officeart/2005/8/layout/hierarchy3"/>
    <dgm:cxn modelId="{5DE19F29-3C5B-42C4-BF63-955DBB202AE1}" type="presParOf" srcId="{CA7E638B-5359-4053-97D4-0C9DA2A0140F}" destId="{C9104F91-9083-43CA-926C-CCC413E666BF}" srcOrd="1" destOrd="0" presId="urn:microsoft.com/office/officeart/2005/8/layout/hierarchy3"/>
    <dgm:cxn modelId="{388999D4-66BB-4D28-AEAF-DD81EA4990EA}" type="presParOf" srcId="{C9104F91-9083-43CA-926C-CCC413E666BF}" destId="{ADCBDA9B-B674-4AA3-9B91-9C4F887B83A7}" srcOrd="0" destOrd="0" presId="urn:microsoft.com/office/officeart/2005/8/layout/hierarchy3"/>
    <dgm:cxn modelId="{65A31D62-BF2C-4522-92E9-216536DE60DE}" type="presParOf" srcId="{ADCBDA9B-B674-4AA3-9B91-9C4F887B83A7}" destId="{AB54714C-3CC1-445F-BA80-839E0DEBCA38}" srcOrd="0" destOrd="0" presId="urn:microsoft.com/office/officeart/2005/8/layout/hierarchy3"/>
    <dgm:cxn modelId="{34432C0F-B966-458D-9C60-D0538C7B3E59}" type="presParOf" srcId="{ADCBDA9B-B674-4AA3-9B91-9C4F887B83A7}" destId="{7BBA88B7-2EBC-468F-B23B-344FA0705CD4}" srcOrd="1" destOrd="0" presId="urn:microsoft.com/office/officeart/2005/8/layout/hierarchy3"/>
    <dgm:cxn modelId="{02DDBDD9-D6A6-4514-887B-A4064112313A}" type="presParOf" srcId="{C9104F91-9083-43CA-926C-CCC413E666BF}" destId="{FC565AA7-8CD6-42C8-887A-65C186349681}" srcOrd="1" destOrd="0" presId="urn:microsoft.com/office/officeart/2005/8/layout/hierarchy3"/>
    <dgm:cxn modelId="{5D7EBF48-9575-4A5D-AB6F-585777ED3E3A}" type="presParOf" srcId="{CA7E638B-5359-4053-97D4-0C9DA2A0140F}" destId="{7A1157BB-4121-4225-85CF-2A45576AA89C}" srcOrd="2" destOrd="0" presId="urn:microsoft.com/office/officeart/2005/8/layout/hierarchy3"/>
    <dgm:cxn modelId="{FADE730F-98AA-471E-A9E7-B0E957A8A74E}" type="presParOf" srcId="{7A1157BB-4121-4225-85CF-2A45576AA89C}" destId="{C95FB303-9E9E-481E-A0B6-B17B11DE0250}" srcOrd="0" destOrd="0" presId="urn:microsoft.com/office/officeart/2005/8/layout/hierarchy3"/>
    <dgm:cxn modelId="{FB41805A-273C-44E4-84BA-FA9DF441B310}" type="presParOf" srcId="{C95FB303-9E9E-481E-A0B6-B17B11DE0250}" destId="{6E448E6C-6779-43F1-958A-CB4C1BB4A258}" srcOrd="0" destOrd="0" presId="urn:microsoft.com/office/officeart/2005/8/layout/hierarchy3"/>
    <dgm:cxn modelId="{43E7D38B-9457-4494-B7AC-FCCB474C2020}" type="presParOf" srcId="{C95FB303-9E9E-481E-A0B6-B17B11DE0250}" destId="{4340F12E-0102-4E6E-9498-A9A6A0D12C23}" srcOrd="1" destOrd="0" presId="urn:microsoft.com/office/officeart/2005/8/layout/hierarchy3"/>
    <dgm:cxn modelId="{4D440E49-A0FA-4C61-A863-6C179EB2BD1E}" type="presParOf" srcId="{7A1157BB-4121-4225-85CF-2A45576AA89C}" destId="{AE8E7199-951B-477C-9336-6E083F4DEFF4}" srcOrd="1" destOrd="0" presId="urn:microsoft.com/office/officeart/2005/8/layout/hierarchy3"/>
    <dgm:cxn modelId="{6A8B48A1-CB60-465E-AA14-12990DDA61A7}" type="presParOf" srcId="{CA7E638B-5359-4053-97D4-0C9DA2A0140F}" destId="{DF2EFA9C-FB52-4E90-8413-F68D2CF4F3D6}" srcOrd="3" destOrd="0" presId="urn:microsoft.com/office/officeart/2005/8/layout/hierarchy3"/>
    <dgm:cxn modelId="{17BE2264-B07B-4082-B86D-C0A2759A5F43}" type="presParOf" srcId="{DF2EFA9C-FB52-4E90-8413-F68D2CF4F3D6}" destId="{81168F4A-BC51-41F6-8E7F-14493F353B3E}" srcOrd="0" destOrd="0" presId="urn:microsoft.com/office/officeart/2005/8/layout/hierarchy3"/>
    <dgm:cxn modelId="{0D9404A2-9EBB-43F1-BFF7-976B398F9614}" type="presParOf" srcId="{81168F4A-BC51-41F6-8E7F-14493F353B3E}" destId="{D82E37D4-92DD-4DF9-BC72-5FA670F5750F}" srcOrd="0" destOrd="0" presId="urn:microsoft.com/office/officeart/2005/8/layout/hierarchy3"/>
    <dgm:cxn modelId="{CC574CA7-A839-4B20-A723-E4733973EEE5}" type="presParOf" srcId="{81168F4A-BC51-41F6-8E7F-14493F353B3E}" destId="{177BAE91-EF72-4060-9603-27CA82F5C634}" srcOrd="1" destOrd="0" presId="urn:microsoft.com/office/officeart/2005/8/layout/hierarchy3"/>
    <dgm:cxn modelId="{DE20AB94-8B41-49B9-BE9E-3214A7CA092B}" type="presParOf" srcId="{DF2EFA9C-FB52-4E90-8413-F68D2CF4F3D6}" destId="{DB781A6C-F124-4EB6-AA8D-B77DD971478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6CCC4-7657-483A-B15A-6103E508F146}">
      <dsp:nvSpPr>
        <dsp:cNvPr id="0" name=""/>
        <dsp:cNvSpPr/>
      </dsp:nvSpPr>
      <dsp:spPr>
        <a:xfrm>
          <a:off x="4960" y="0"/>
          <a:ext cx="10150077" cy="16637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Bounded Cognitive Resources and Arbitrary Domains</a:t>
          </a:r>
          <a:endParaRPr lang="en-US" sz="4400" kern="1200" dirty="0"/>
        </a:p>
      </dsp:txBody>
      <dsp:txXfrm>
        <a:off x="53688" y="48728"/>
        <a:ext cx="10052621" cy="15662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C2F3B-2077-41FC-9851-A7016038B14E}">
      <dsp:nvSpPr>
        <dsp:cNvPr id="0" name=""/>
        <dsp:cNvSpPr/>
      </dsp:nvSpPr>
      <dsp:spPr>
        <a:xfrm>
          <a:off x="2083" y="398855"/>
          <a:ext cx="2394393" cy="11971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Abdul Rahim</a:t>
          </a:r>
          <a:br>
            <a:rPr lang="en-US" sz="2900" kern="1200" dirty="0" smtClean="0"/>
          </a:br>
          <a:r>
            <a:rPr lang="en-US" sz="2900" kern="1200" dirty="0" smtClean="0"/>
            <a:t> </a:t>
          </a:r>
          <a:r>
            <a:rPr lang="en-US" sz="2900" kern="1200" cap="small" dirty="0" smtClean="0"/>
            <a:t>Nizamani</a:t>
          </a:r>
          <a:r>
            <a:rPr lang="en-US" sz="2900" kern="1200" cap="small" baseline="30000" dirty="0" smtClean="0"/>
            <a:t>1</a:t>
          </a:r>
          <a:endParaRPr lang="en-US" sz="2900" kern="1200" cap="small" baseline="30000" dirty="0"/>
        </a:p>
      </dsp:txBody>
      <dsp:txXfrm>
        <a:off x="37148" y="433920"/>
        <a:ext cx="2324263" cy="1127066"/>
      </dsp:txXfrm>
    </dsp:sp>
    <dsp:sp modelId="{AB54714C-3CC1-445F-BA80-839E0DEBCA38}">
      <dsp:nvSpPr>
        <dsp:cNvPr id="0" name=""/>
        <dsp:cNvSpPr/>
      </dsp:nvSpPr>
      <dsp:spPr>
        <a:xfrm>
          <a:off x="2995074" y="398855"/>
          <a:ext cx="2394393" cy="11971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lumMod val="110000"/>
                <a:satMod val="105000"/>
                <a:tint val="67000"/>
              </a:schemeClr>
            </a:gs>
            <a:gs pos="50000">
              <a:schemeClr val="dk1">
                <a:lumMod val="105000"/>
                <a:satMod val="103000"/>
                <a:tint val="73000"/>
              </a:schemeClr>
            </a:gs>
            <a:gs pos="100000">
              <a:schemeClr val="dk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Jonas </a:t>
          </a:r>
          <a:br>
            <a:rPr lang="en-US" sz="2900" kern="1200" dirty="0" smtClean="0"/>
          </a:br>
          <a:r>
            <a:rPr lang="en-US" sz="2900" kern="1200" cap="small" baseline="0" dirty="0" smtClean="0"/>
            <a:t>Juel</a:t>
          </a:r>
          <a:r>
            <a:rPr lang="en-US" sz="2900" kern="1200" baseline="30000" dirty="0" smtClean="0"/>
            <a:t>2</a:t>
          </a:r>
          <a:endParaRPr lang="en-US" sz="2900" kern="1200" baseline="30000" dirty="0"/>
        </a:p>
      </dsp:txBody>
      <dsp:txXfrm>
        <a:off x="3030139" y="433920"/>
        <a:ext cx="2324263" cy="1127066"/>
      </dsp:txXfrm>
    </dsp:sp>
    <dsp:sp modelId="{6E448E6C-6779-43F1-958A-CB4C1BB4A258}">
      <dsp:nvSpPr>
        <dsp:cNvPr id="0" name=""/>
        <dsp:cNvSpPr/>
      </dsp:nvSpPr>
      <dsp:spPr>
        <a:xfrm>
          <a:off x="5988066" y="398855"/>
          <a:ext cx="2394393" cy="11971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lumMod val="110000"/>
                <a:satMod val="105000"/>
                <a:tint val="67000"/>
              </a:schemeClr>
            </a:gs>
            <a:gs pos="50000">
              <a:schemeClr val="dk1">
                <a:lumMod val="105000"/>
                <a:satMod val="103000"/>
                <a:tint val="73000"/>
              </a:schemeClr>
            </a:gs>
            <a:gs pos="100000">
              <a:schemeClr val="dk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Ulf </a:t>
          </a:r>
          <a:br>
            <a:rPr lang="en-US" sz="2900" kern="1200" dirty="0" smtClean="0"/>
          </a:br>
          <a:r>
            <a:rPr lang="en-US" sz="2900" kern="1200" cap="small" baseline="0" dirty="0" smtClean="0"/>
            <a:t>Persson</a:t>
          </a:r>
          <a:r>
            <a:rPr lang="en-US" sz="2900" kern="1200" baseline="30000" dirty="0" smtClean="0"/>
            <a:t>2</a:t>
          </a:r>
          <a:endParaRPr lang="en-US" sz="2900" kern="1200" baseline="30000" dirty="0"/>
        </a:p>
      </dsp:txBody>
      <dsp:txXfrm>
        <a:off x="6023131" y="433920"/>
        <a:ext cx="2324263" cy="1127066"/>
      </dsp:txXfrm>
    </dsp:sp>
    <dsp:sp modelId="{D82E37D4-92DD-4DF9-BC72-5FA670F5750F}">
      <dsp:nvSpPr>
        <dsp:cNvPr id="0" name=""/>
        <dsp:cNvSpPr/>
      </dsp:nvSpPr>
      <dsp:spPr>
        <a:xfrm>
          <a:off x="8981057" y="398855"/>
          <a:ext cx="2394393" cy="11971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lumMod val="110000"/>
                <a:satMod val="105000"/>
                <a:tint val="67000"/>
              </a:schemeClr>
            </a:gs>
            <a:gs pos="50000">
              <a:schemeClr val="dk1">
                <a:lumMod val="105000"/>
                <a:satMod val="103000"/>
                <a:tint val="73000"/>
              </a:schemeClr>
            </a:gs>
            <a:gs pos="100000">
              <a:schemeClr val="dk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Claes</a:t>
          </a:r>
          <a:r>
            <a:rPr lang="en-US" sz="2900" kern="1200" dirty="0" smtClean="0"/>
            <a:t> </a:t>
          </a:r>
          <a:br>
            <a:rPr lang="en-US" sz="2900" kern="1200" dirty="0" smtClean="0"/>
          </a:br>
          <a:r>
            <a:rPr lang="en-US" sz="2900" kern="1200" cap="small" baseline="0" dirty="0" smtClean="0"/>
            <a:t>Strannegård</a:t>
          </a:r>
          <a:r>
            <a:rPr lang="en-US" sz="2900" kern="1200" baseline="30000" dirty="0" smtClean="0"/>
            <a:t>1,2</a:t>
          </a:r>
          <a:endParaRPr lang="en-US" sz="2900" kern="1200" baseline="30000" dirty="0"/>
        </a:p>
      </dsp:txBody>
      <dsp:txXfrm>
        <a:off x="9016122" y="433920"/>
        <a:ext cx="2324263" cy="1127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هيڊر جو پليس هولڊر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4283" cy="497021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تاريخ وارو پليس هولڊر 2"/>
          <p:cNvSpPr>
            <a:spLocks noGrp="1"/>
          </p:cNvSpPr>
          <p:nvPr>
            <p:ph type="dt" sz="quarter" idx="1"/>
          </p:nvPr>
        </p:nvSpPr>
        <p:spPr>
          <a:xfrm>
            <a:off x="3848646" y="2"/>
            <a:ext cx="2944283" cy="497021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100"/>
            </a:lvl1pPr>
          </a:lstStyle>
          <a:p>
            <a:fld id="{50010848-933C-43ED-B8A5-DF56B735BAB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فٽر جو پليس هولڊر 3"/>
          <p:cNvSpPr>
            <a:spLocks noGrp="1"/>
          </p:cNvSpPr>
          <p:nvPr>
            <p:ph type="ftr" sz="quarter" idx="2"/>
          </p:nvPr>
        </p:nvSpPr>
        <p:spPr>
          <a:xfrm>
            <a:off x="1" y="9408981"/>
            <a:ext cx="2944283" cy="49702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سلائيڊ جي نمبر جا پليس هولڊر 4"/>
          <p:cNvSpPr>
            <a:spLocks noGrp="1"/>
          </p:cNvSpPr>
          <p:nvPr>
            <p:ph type="sldNum" sz="quarter" idx="3"/>
          </p:nvPr>
        </p:nvSpPr>
        <p:spPr>
          <a:xfrm>
            <a:off x="3848646" y="9408981"/>
            <a:ext cx="2944283" cy="49702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100"/>
            </a:lvl1pPr>
          </a:lstStyle>
          <a:p>
            <a:fld id="{0E605B97-5B73-4961-8995-00494FA19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501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هيڊر جو پليس هولڊر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4283" cy="497021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تاريخ وارو پليس هولڊر 2"/>
          <p:cNvSpPr>
            <a:spLocks noGrp="1"/>
          </p:cNvSpPr>
          <p:nvPr>
            <p:ph type="dt" idx="1"/>
          </p:nvPr>
        </p:nvSpPr>
        <p:spPr>
          <a:xfrm>
            <a:off x="3848646" y="2"/>
            <a:ext cx="2944283" cy="497021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100"/>
            </a:lvl1pPr>
          </a:lstStyle>
          <a:p>
            <a:fld id="{F67F0452-0734-4EB5-92E9-9676E06A9470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سلائيڊ جي تصويرجو پليس هولڊر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8" rIns="91437" bIns="45718" rtlCol="0" anchor="ctr"/>
          <a:lstStyle/>
          <a:p>
            <a:endParaRPr lang="en-US"/>
          </a:p>
        </p:txBody>
      </p:sp>
      <p:sp>
        <p:nvSpPr>
          <p:cNvPr id="5" name="نوٽس پليس هولڊر 4"/>
          <p:cNvSpPr>
            <a:spLocks noGrp="1"/>
          </p:cNvSpPr>
          <p:nvPr>
            <p:ph type="body" sz="quarter" idx="3"/>
          </p:nvPr>
        </p:nvSpPr>
        <p:spPr>
          <a:xfrm>
            <a:off x="679450" y="4767263"/>
            <a:ext cx="5435600" cy="3900488"/>
          </a:xfrm>
          <a:prstGeom prst="rect">
            <a:avLst/>
          </a:prstGeom>
        </p:spPr>
        <p:txBody>
          <a:bodyPr vert="horz" lIns="91437" tIns="45718" rIns="91437" bIns="45718" rtlCol="0"/>
          <a:lstStyle/>
          <a:p>
            <a:pPr lvl="0"/>
            <a:r>
              <a:rPr lang="sd-Arab-PK" smtClean="0"/>
              <a:t>ماسٽر متن طريقي ۾ ترميم ڪرڻ جي لاءِ ڪلڪ ڪريو</a:t>
            </a:r>
          </a:p>
          <a:p>
            <a:pPr lvl="1"/>
            <a:r>
              <a:rPr lang="sd-Arab-PK" smtClean="0"/>
              <a:t>ٻئو درجو</a:t>
            </a:r>
          </a:p>
          <a:p>
            <a:pPr lvl="2"/>
            <a:r>
              <a:rPr lang="sd-Arab-PK" smtClean="0"/>
              <a:t>ٽيون درجو</a:t>
            </a:r>
          </a:p>
          <a:p>
            <a:pPr lvl="3"/>
            <a:r>
              <a:rPr lang="sd-Arab-PK" smtClean="0"/>
              <a:t>چوٿون درجو</a:t>
            </a:r>
          </a:p>
          <a:p>
            <a:pPr lvl="4"/>
            <a:r>
              <a:rPr lang="sd-Arab-PK" smtClean="0"/>
              <a:t>پنجون درجو</a:t>
            </a:r>
            <a:endParaRPr lang="en-US"/>
          </a:p>
        </p:txBody>
      </p:sp>
      <p:sp>
        <p:nvSpPr>
          <p:cNvPr id="6" name="فٽر جو پليس هولڊر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702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سلائيڊ جي نمبر جا پليس هولڊر 6"/>
          <p:cNvSpPr>
            <a:spLocks noGrp="1"/>
          </p:cNvSpPr>
          <p:nvPr>
            <p:ph type="sldNum" sz="quarter" idx="5"/>
          </p:nvPr>
        </p:nvSpPr>
        <p:spPr>
          <a:xfrm>
            <a:off x="3848646" y="9408981"/>
            <a:ext cx="2944283" cy="49702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100"/>
            </a:lvl1pPr>
          </a:lstStyle>
          <a:p>
            <a:fld id="{9DE36577-5981-45F3-B038-17696119B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049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Self-introduction</a:t>
            </a:r>
          </a:p>
        </p:txBody>
      </p:sp>
    </p:spTree>
    <p:extLst>
      <p:ext uri="{BB962C8B-B14F-4D97-AF65-F5344CB8AC3E}">
        <p14:creationId xmlns:p14="http://schemas.microsoft.com/office/powerpoint/2010/main" val="3668817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Cognitive</a:t>
            </a:r>
            <a:r>
              <a:rPr lang="en-US" baseline="0" dirty="0" smtClean="0"/>
              <a:t>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487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Computations </a:t>
            </a:r>
            <a:r>
              <a:rPr lang="en-US" baseline="0" dirty="0" smtClean="0"/>
              <a:t>are modeled with a term-rewriting system</a:t>
            </a:r>
            <a:endParaRPr lang="en-US" dirty="0" smtClean="0"/>
          </a:p>
          <a:p>
            <a:r>
              <a:rPr lang="en-US" dirty="0" smtClean="0"/>
              <a:t>A term is rewritten</a:t>
            </a:r>
            <a:r>
              <a:rPr lang="en-US" baseline="0" dirty="0" smtClean="0"/>
              <a:t> until a desired state (terminal) is achieved</a:t>
            </a:r>
          </a:p>
          <a:p>
            <a:r>
              <a:rPr lang="en-US" baseline="0" dirty="0" smtClean="0"/>
              <a:t>A* algorithm searches for the minimum-length computations</a:t>
            </a:r>
          </a:p>
          <a:p>
            <a:pPr defTabSz="914364">
              <a:defRPr/>
            </a:pPr>
            <a:r>
              <a:rPr lang="en-US" dirty="0" smtClean="0"/>
              <a:t>Computations are independent of domain and symbolic representation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9323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14364">
              <a:defRPr/>
            </a:pPr>
            <a:r>
              <a:rPr lang="en-US" dirty="0" smtClean="0"/>
              <a:t>WM: Bounds the length/size of the terms in computations</a:t>
            </a:r>
          </a:p>
          <a:p>
            <a:pPr marL="0" lvl="1" defTabSz="914364">
              <a:defRPr/>
            </a:pPr>
            <a:endParaRPr lang="en-US" dirty="0" smtClean="0"/>
          </a:p>
          <a:p>
            <a:pPr marL="0" lvl="1" defTabSz="914364">
              <a:defRPr/>
            </a:pPr>
            <a:r>
              <a:rPr lang="en-US" dirty="0" smtClean="0"/>
              <a:t>RM: Remembers recent errors and tries to avoid them (e.g., not reintroducing an axiom that was recently removed from memory)</a:t>
            </a:r>
          </a:p>
          <a:p>
            <a:pPr marL="0" lvl="1" defTabSz="914364">
              <a:defRPr/>
            </a:pPr>
            <a:endParaRPr lang="en-US" dirty="0" smtClean="0"/>
          </a:p>
          <a:p>
            <a:pPr marL="0" lvl="1" defTabSz="914364">
              <a:defRPr/>
            </a:pPr>
            <a:r>
              <a:rPr lang="en-US" dirty="0" smtClean="0"/>
              <a:t>Span: Maximum length of computations</a:t>
            </a:r>
          </a:p>
          <a:p>
            <a:endParaRPr lang="en-US" dirty="0" smtClean="0"/>
          </a:p>
          <a:p>
            <a:pPr marL="0" lvl="1" defTabSz="914364">
              <a:defRPr/>
            </a:pPr>
            <a:r>
              <a:rPr lang="en-US" dirty="0" smtClean="0"/>
              <a:t>LTM: Maximum number of remembered axioms/rules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662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64">
              <a:defRPr/>
            </a:pPr>
            <a:r>
              <a:rPr lang="en-US" dirty="0" smtClean="0"/>
              <a:t>Computations using bounded cognitive resources</a:t>
            </a:r>
          </a:p>
          <a:p>
            <a:r>
              <a:rPr lang="en-US" dirty="0" smtClean="0"/>
              <a:t>Bounds</a:t>
            </a:r>
            <a:r>
              <a:rPr lang="en-US" baseline="0" dirty="0" smtClean="0"/>
              <a:t> are defined arbitrarily and can be changed for particular domains</a:t>
            </a:r>
          </a:p>
          <a:p>
            <a:r>
              <a:rPr lang="en-US" baseline="0" dirty="0" smtClean="0"/>
              <a:t>Bounded computations model the deductive reasoning</a:t>
            </a:r>
          </a:p>
          <a:p>
            <a:r>
              <a:rPr lang="en-US" baseline="0" dirty="0" smtClean="0"/>
              <a:t>LTM is domain-</a:t>
            </a:r>
            <a:r>
              <a:rPr lang="en-US" baseline="0" dirty="0" err="1" smtClean="0"/>
              <a:t>dependant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907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an unbounded computation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076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Alice learns by acquiring new rules and removing unsound rules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9554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14364">
              <a:defRPr/>
            </a:pPr>
            <a:r>
              <a:rPr lang="en-US" dirty="0" smtClean="0"/>
              <a:t>Adding:</a:t>
            </a:r>
          </a:p>
          <a:p>
            <a:pPr marL="171443" lvl="1" indent="-171443" defTabSz="914364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Using a selection order to choose the most effective rule</a:t>
            </a:r>
          </a:p>
          <a:p>
            <a:pPr marL="0" lvl="1" defTabSz="914364">
              <a:defRPr/>
            </a:pPr>
            <a:r>
              <a:rPr lang="en-US" dirty="0" smtClean="0"/>
              <a:t>Removing: </a:t>
            </a:r>
          </a:p>
          <a:p>
            <a:pPr marL="171443" lvl="1" indent="-171443" defTabSz="914364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When a rule is found to be incorrect, it is removed immediately</a:t>
            </a:r>
          </a:p>
          <a:p>
            <a:pPr marL="171443" lvl="1" indent="-171443" defTabSz="914364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When the memory has reached its capacity and a new rule is to be added, an old rule will be removed that has not been very useful</a:t>
            </a:r>
          </a:p>
        </p:txBody>
      </p:sp>
    </p:spTree>
    <p:extLst>
      <p:ext uri="{BB962C8B-B14F-4D97-AF65-F5344CB8AC3E}">
        <p14:creationId xmlns:p14="http://schemas.microsoft.com/office/powerpoint/2010/main" val="12666912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64">
              <a:defRPr/>
            </a:pPr>
            <a:r>
              <a:rPr lang="en-US" dirty="0" smtClean="0"/>
              <a:t>Alice can memorize new facts that she sees!</a:t>
            </a:r>
          </a:p>
        </p:txBody>
      </p:sp>
    </p:spTree>
    <p:extLst>
      <p:ext uri="{BB962C8B-B14F-4D97-AF65-F5344CB8AC3E}">
        <p14:creationId xmlns:p14="http://schemas.microsoft.com/office/powerpoint/2010/main" val="12792389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Alice makes abstractions of facts</a:t>
            </a:r>
          </a:p>
          <a:p>
            <a:r>
              <a:rPr lang="en-US" dirty="0" smtClean="0"/>
              <a:t>Mixed axioms contain one</a:t>
            </a:r>
            <a:r>
              <a:rPr lang="en-US" baseline="0" dirty="0" smtClean="0"/>
              <a:t> variable and one constant</a:t>
            </a:r>
          </a:p>
          <a:p>
            <a:r>
              <a:rPr lang="en-US" baseline="0" dirty="0" smtClean="0"/>
              <a:t>Require at least two instances in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9435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Algorithm to count minimum number</a:t>
            </a:r>
            <a:r>
              <a:rPr lang="en-US" baseline="0" dirty="0" smtClean="0"/>
              <a:t> of instances</a:t>
            </a:r>
          </a:p>
          <a:p>
            <a:r>
              <a:rPr lang="en-US" baseline="0" dirty="0" smtClean="0"/>
              <a:t>Based on number of variables, variable occurrences,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840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43" indent="-171443" defTabSz="914364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AIW is a computer program to train and use reasoning agents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dirty="0" smtClean="0"/>
              <a:t>Alice In</a:t>
            </a:r>
            <a:r>
              <a:rPr lang="en-US" baseline="0" dirty="0" smtClean="0"/>
              <a:t> Wonderland story as an inspiration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885717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Alice=Bob</a:t>
            </a:r>
          </a:p>
          <a:p>
            <a:r>
              <a:rPr lang="en-US" dirty="0" smtClean="0"/>
              <a:t>Plays=walks</a:t>
            </a:r>
          </a:p>
          <a:p>
            <a:r>
              <a:rPr lang="en-US" dirty="0" smtClean="0"/>
              <a:t>Number sequence</a:t>
            </a:r>
            <a:r>
              <a:rPr lang="en-US" baseline="0" dirty="0" smtClean="0"/>
              <a:t> extrapolation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7118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Both sides of a rule should compute to the same</a:t>
            </a:r>
            <a:r>
              <a:rPr lang="en-US" baseline="0" dirty="0" smtClean="0"/>
              <a:t> terminal state</a:t>
            </a:r>
          </a:p>
          <a:p>
            <a:r>
              <a:rPr lang="en-US" baseline="0" dirty="0" smtClean="0"/>
              <a:t>Local: only within the memory of Alice (not in the domain)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3321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Both sides of a rule compute to different values</a:t>
            </a:r>
          </a:p>
          <a:p>
            <a:r>
              <a:rPr lang="en-US" dirty="0" smtClean="0"/>
              <a:t>Alice removes</a:t>
            </a:r>
            <a:r>
              <a:rPr lang="en-US" baseline="0" dirty="0" smtClean="0"/>
              <a:t> locally divergent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3359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14364">
              <a:defRPr/>
            </a:pPr>
            <a:r>
              <a:rPr lang="en-US" dirty="0" smtClean="0"/>
              <a:t>Usefulness for the current problem</a:t>
            </a:r>
          </a:p>
          <a:p>
            <a:pPr marL="0" lvl="1" defTabSz="914364">
              <a:defRPr/>
            </a:pPr>
            <a:r>
              <a:rPr lang="en-US" dirty="0" smtClean="0"/>
              <a:t>Small facts are preferred (e.g., addition and multiplication tables)</a:t>
            </a:r>
          </a:p>
          <a:p>
            <a:pPr marL="0" lvl="1" defTabSz="914364">
              <a:defRPr/>
            </a:pPr>
            <a:r>
              <a:rPr lang="en-US" dirty="0" smtClean="0"/>
              <a:t>Smallest size</a:t>
            </a:r>
          </a:p>
          <a:p>
            <a:pPr lvl="1"/>
            <a:r>
              <a:rPr lang="en-US" dirty="0" smtClean="0"/>
              <a:t>Max variable tokens</a:t>
            </a:r>
          </a:p>
          <a:p>
            <a:pPr lvl="1"/>
            <a:r>
              <a:rPr lang="en-US" dirty="0" smtClean="0"/>
              <a:t>Min variable types</a:t>
            </a:r>
          </a:p>
          <a:p>
            <a:pPr lvl="1"/>
            <a:r>
              <a:rPr lang="en-US" dirty="0" smtClean="0"/>
              <a:t>Lexicographically first</a:t>
            </a:r>
          </a:p>
          <a:p>
            <a:r>
              <a:rPr lang="en-US" dirty="0" smtClean="0"/>
              <a:t>Question: Is there an</a:t>
            </a:r>
            <a:r>
              <a:rPr lang="en-US" baseline="0" dirty="0" smtClean="0"/>
              <a:t> order of preference suitable for all formal domains?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1852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012149"/>
            <a:r>
              <a:rPr lang="en-US" dirty="0" smtClean="0"/>
              <a:t>NR: Alice ensures that no rule in the memory is computable from the rest of the rules. Only necessary rules are learned.</a:t>
            </a:r>
          </a:p>
          <a:p>
            <a:pPr defTabSz="1012149"/>
            <a:r>
              <a:rPr lang="en-US" dirty="0" smtClean="0"/>
              <a:t>R: Alice collects all rules, which leads to shorter computations but slower learning.</a:t>
            </a:r>
          </a:p>
        </p:txBody>
      </p:sp>
    </p:spTree>
    <p:extLst>
      <p:ext uri="{BB962C8B-B14F-4D97-AF65-F5344CB8AC3E}">
        <p14:creationId xmlns:p14="http://schemas.microsoft.com/office/powerpoint/2010/main" val="35559805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012149"/>
            <a:r>
              <a:rPr lang="en-US" dirty="0" smtClean="0"/>
              <a:t>Consistency parameter enables Alice to accept only rules that are thoroughly tested (high amount of evidence)</a:t>
            </a:r>
          </a:p>
          <a:p>
            <a:endParaRPr lang="en-US" dirty="0" smtClean="0"/>
          </a:p>
          <a:p>
            <a:r>
              <a:rPr lang="en-US" dirty="0" smtClean="0"/>
              <a:t>In the long run, both approaches</a:t>
            </a:r>
            <a:r>
              <a:rPr lang="en-US" baseline="0" dirty="0" smtClean="0"/>
              <a:t> should lead to a SOUND THEORY</a:t>
            </a:r>
          </a:p>
          <a:p>
            <a:r>
              <a:rPr lang="en-US" baseline="0" dirty="0" smtClean="0"/>
              <a:t>Is that correct?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5376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necessary and</a:t>
            </a:r>
            <a:r>
              <a:rPr lang="en-US" baseline="0" dirty="0" smtClean="0"/>
              <a:t> sufficient amount of evidence for a rule?</a:t>
            </a:r>
          </a:p>
          <a:p>
            <a:r>
              <a:rPr lang="en-US" baseline="0" dirty="0" smtClean="0"/>
              <a:t>We can increase the sufficient evidence to 3 instances per variable.</a:t>
            </a:r>
          </a:p>
          <a:p>
            <a:r>
              <a:rPr lang="en-US" baseline="0" dirty="0" smtClean="0"/>
              <a:t>But that is wrong, as other domains (e.g., Boolean numbers) can have only two literals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1848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Arithmetic</a:t>
            </a:r>
            <a:r>
              <a:rPr lang="en-US" baseline="0" dirty="0" smtClean="0"/>
              <a:t> examples (lack of time)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225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739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Main </a:t>
            </a:r>
            <a:r>
              <a:rPr lang="sv-SE" dirty="0" err="1" smtClean="0"/>
              <a:t>hypothesis</a:t>
            </a:r>
            <a:r>
              <a:rPr lang="sv-SE" dirty="0" smtClean="0"/>
              <a:t> is a </a:t>
            </a:r>
            <a:r>
              <a:rPr lang="sv-SE" dirty="0" err="1" smtClean="0"/>
              <a:t>recursive</a:t>
            </a:r>
            <a:r>
              <a:rPr lang="sv-SE" dirty="0" smtClean="0"/>
              <a:t> </a:t>
            </a:r>
            <a:r>
              <a:rPr lang="sv-SE" dirty="0" err="1" smtClean="0"/>
              <a:t>function</a:t>
            </a:r>
            <a:endParaRPr lang="sv-SE" dirty="0" smtClean="0"/>
          </a:p>
          <a:p>
            <a:r>
              <a:rPr lang="sv-SE" dirty="0" err="1" smtClean="0"/>
              <a:t>Module</a:t>
            </a:r>
            <a:r>
              <a:rPr lang="sv-SE" dirty="0" smtClean="0"/>
              <a:t> 5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can</a:t>
            </a:r>
            <a:r>
              <a:rPr lang="sv-SE" baseline="0" dirty="0" smtClean="0"/>
              <a:t> be </a:t>
            </a:r>
            <a:r>
              <a:rPr lang="sv-SE" baseline="0" dirty="0" err="1" smtClean="0"/>
              <a:t>learned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completely</a:t>
            </a:r>
            <a:endParaRPr lang="sv-SE" baseline="0" dirty="0" smtClean="0"/>
          </a:p>
          <a:p>
            <a:r>
              <a:rPr lang="sv-SE" baseline="0" dirty="0" err="1" smtClean="0"/>
              <a:t>Module</a:t>
            </a:r>
            <a:r>
              <a:rPr lang="sv-SE" baseline="0" dirty="0" smtClean="0"/>
              <a:t> 3 is </a:t>
            </a:r>
            <a:r>
              <a:rPr lang="sv-SE" baseline="0" dirty="0" err="1" smtClean="0"/>
              <a:t>learned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partially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but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can</a:t>
            </a:r>
            <a:r>
              <a:rPr lang="sv-SE" baseline="0" dirty="0" smtClean="0"/>
              <a:t> be </a:t>
            </a:r>
            <a:r>
              <a:rPr lang="sv-SE" baseline="0" dirty="0" err="1" smtClean="0"/>
              <a:t>learned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completely</a:t>
            </a:r>
            <a:r>
              <a:rPr lang="sv-SE" baseline="0" dirty="0" smtClean="0"/>
              <a:t> </a:t>
            </a:r>
            <a:r>
              <a:rPr lang="en-US" baseline="0" dirty="0" smtClean="0"/>
              <a:t>as follows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854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43" indent="-171443" defTabSz="914364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deductive, </a:t>
            </a:r>
            <a:r>
              <a:rPr lang="en-US" dirty="0" err="1" smtClean="0"/>
              <a:t>abductive</a:t>
            </a:r>
            <a:r>
              <a:rPr lang="en-US" dirty="0" smtClean="0"/>
              <a:t> and inductive:</a:t>
            </a:r>
            <a:r>
              <a:rPr lang="en-US" baseline="0" dirty="0" smtClean="0"/>
              <a:t> different interpretations for each of these</a:t>
            </a:r>
            <a:endParaRPr lang="en-US" dirty="0" smtClean="0"/>
          </a:p>
          <a:p>
            <a:pPr marL="171443" indent="-171443" defTabSz="914364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Only present the computational implementation, not the mathematical model</a:t>
            </a:r>
          </a:p>
        </p:txBody>
      </p:sp>
    </p:spTree>
    <p:extLst>
      <p:ext uri="{BB962C8B-B14F-4D97-AF65-F5344CB8AC3E}">
        <p14:creationId xmlns:p14="http://schemas.microsoft.com/office/powerpoint/2010/main" val="22167378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0919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Developed in Haskell</a:t>
            </a:r>
          </a:p>
          <a:p>
            <a:r>
              <a:rPr lang="en-US" dirty="0" smtClean="0"/>
              <a:t>Autonomous mode: a “random” stream of problems</a:t>
            </a:r>
          </a:p>
          <a:p>
            <a:r>
              <a:rPr lang="en-US" dirty="0" smtClean="0"/>
              <a:t>Interactive</a:t>
            </a:r>
            <a:r>
              <a:rPr lang="en-US" baseline="0" dirty="0" smtClean="0"/>
              <a:t> mode: an open problem with multiple statements and variables</a:t>
            </a:r>
          </a:p>
          <a:p>
            <a:r>
              <a:rPr lang="en-US" baseline="0" dirty="0" smtClean="0"/>
              <a:t>Facts: closed rules learned from the environment</a:t>
            </a:r>
          </a:p>
          <a:p>
            <a:r>
              <a:rPr lang="en-US" baseline="0" dirty="0" smtClean="0"/>
              <a:t>Hypothesis: closed or open rules formed by Alice</a:t>
            </a:r>
          </a:p>
        </p:txBody>
      </p:sp>
    </p:spTree>
    <p:extLst>
      <p:ext uri="{BB962C8B-B14F-4D97-AF65-F5344CB8AC3E}">
        <p14:creationId xmlns:p14="http://schemas.microsoft.com/office/powerpoint/2010/main" val="10856087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Pros</a:t>
            </a:r>
            <a:r>
              <a:rPr lang="sv-SE" dirty="0" smtClean="0"/>
              <a:t> and </a:t>
            </a:r>
            <a:r>
              <a:rPr lang="sv-SE" dirty="0" err="1" smtClean="0"/>
              <a:t>cons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bounded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computations</a:t>
            </a:r>
            <a:r>
              <a:rPr lang="en-US" baseline="0" dirty="0" smtClean="0"/>
              <a:t> and cognitive approach to AI</a:t>
            </a:r>
          </a:p>
          <a:p>
            <a:r>
              <a:rPr lang="sv-SE" baseline="0" dirty="0" err="1" smtClean="0"/>
              <a:t>Cognitive</a:t>
            </a:r>
            <a:r>
              <a:rPr lang="sv-SE" baseline="0" dirty="0" smtClean="0"/>
              <a:t> science </a:t>
            </a:r>
            <a:r>
              <a:rPr lang="sv-SE" baseline="0" dirty="0" err="1" smtClean="0"/>
              <a:t>can</a:t>
            </a:r>
            <a:r>
              <a:rPr lang="sv-SE" baseline="0" dirty="0" smtClean="0"/>
              <a:t> guide AI, </a:t>
            </a:r>
            <a:r>
              <a:rPr lang="sv-SE" baseline="0" dirty="0" err="1" smtClean="0"/>
              <a:t>but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should</a:t>
            </a:r>
            <a:r>
              <a:rPr lang="sv-SE" baseline="0" dirty="0" smtClean="0"/>
              <a:t> it be the </a:t>
            </a:r>
            <a:r>
              <a:rPr lang="sv-SE" baseline="0" dirty="0" err="1" smtClean="0"/>
              <a:t>only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method</a:t>
            </a:r>
            <a:r>
              <a:rPr lang="sv-SE" baseline="0" dirty="0" smtClean="0"/>
              <a:t> to AI?</a:t>
            </a:r>
          </a:p>
          <a:p>
            <a:r>
              <a:rPr lang="sv-SE" baseline="0" dirty="0" smtClean="0"/>
              <a:t>The program gets </a:t>
            </a:r>
            <a:r>
              <a:rPr lang="sv-SE" baseline="0" dirty="0" err="1" smtClean="0"/>
              <a:t>very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slow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after</a:t>
            </a:r>
            <a:r>
              <a:rPr lang="sv-SE" baseline="0" dirty="0" smtClean="0"/>
              <a:t> the initial </a:t>
            </a:r>
            <a:r>
              <a:rPr lang="sv-SE" baseline="0" dirty="0" err="1" smtClean="0"/>
              <a:t>phase</a:t>
            </a:r>
            <a:r>
              <a:rPr lang="sv-SE" baseline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442804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123</a:t>
            </a:r>
            <a:r>
              <a:rPr lang="sv-SE" baseline="0" dirty="0" smtClean="0"/>
              <a:t> scripts in </a:t>
            </a:r>
            <a:r>
              <a:rPr lang="sv-SE" baseline="0" dirty="0" err="1" smtClean="0"/>
              <a:t>Unicode</a:t>
            </a:r>
            <a:r>
              <a:rPr lang="sv-SE" baseline="0" dirty="0" smtClean="0"/>
              <a:t> 7.0, </a:t>
            </a:r>
            <a:r>
              <a:rPr lang="sv-SE" baseline="0" dirty="0" err="1" smtClean="0"/>
              <a:t>many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others</a:t>
            </a:r>
            <a:r>
              <a:rPr lang="sv-SE" baseline="0" dirty="0" smtClean="0"/>
              <a:t> in the </a:t>
            </a:r>
            <a:r>
              <a:rPr lang="sv-SE" baseline="0" dirty="0" err="1" smtClean="0"/>
              <a:t>world</a:t>
            </a:r>
            <a:endParaRPr lang="en-US" baseline="0" dirty="0" smtClean="0"/>
          </a:p>
          <a:p>
            <a:r>
              <a:rPr lang="sv-SE" baseline="0" dirty="0" err="1" smtClean="0"/>
              <a:t>Some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them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archaic</a:t>
            </a:r>
            <a:r>
              <a:rPr lang="sv-SE" baseline="0" dirty="0" smtClean="0"/>
              <a:t>/</a:t>
            </a:r>
            <a:r>
              <a:rPr lang="sv-SE" baseline="0" dirty="0" err="1" smtClean="0"/>
              <a:t>historic</a:t>
            </a:r>
            <a:endParaRPr lang="sv-SE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88182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does Alice</a:t>
            </a:r>
            <a:r>
              <a:rPr lang="en-US" baseline="0" dirty="0" smtClean="0"/>
              <a:t> (an agent in AIW) perceive and represent knowledge?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77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Fact can be positive or negative</a:t>
            </a:r>
          </a:p>
          <a:p>
            <a:r>
              <a:rPr lang="en-US" dirty="0" smtClean="0"/>
              <a:t>Closed facts are variable free</a:t>
            </a:r>
          </a:p>
        </p:txBody>
      </p:sp>
    </p:spTree>
    <p:extLst>
      <p:ext uri="{BB962C8B-B14F-4D97-AF65-F5344CB8AC3E}">
        <p14:creationId xmlns:p14="http://schemas.microsoft.com/office/powerpoint/2010/main" val="1902190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Symbols: 	strings of Unicode characters</a:t>
            </a:r>
          </a:p>
          <a:p>
            <a:r>
              <a:rPr lang="en-US" dirty="0" smtClean="0"/>
              <a:t>variables (x, y, z)</a:t>
            </a:r>
          </a:p>
          <a:p>
            <a:pPr defTabSz="914364">
              <a:defRPr/>
            </a:pPr>
            <a:r>
              <a:rPr lang="en-US" dirty="0" smtClean="0"/>
              <a:t>(2#1)#3   is</a:t>
            </a:r>
            <a:r>
              <a:rPr lang="en-US" baseline="0" dirty="0" smtClean="0"/>
              <a:t> </a:t>
            </a:r>
            <a:r>
              <a:rPr lang="en-US" dirty="0" smtClean="0"/>
              <a:t>the number 213</a:t>
            </a:r>
          </a:p>
          <a:p>
            <a:pPr defTabSz="914364">
              <a:defRPr/>
            </a:pPr>
            <a:r>
              <a:rPr lang="en-US" baseline="0" dirty="0" smtClean="0"/>
              <a:t># is a special label used for concatenation, e.g., words in a sentence</a:t>
            </a:r>
            <a:endParaRPr lang="en-US" dirty="0" smtClean="0"/>
          </a:p>
          <a:p>
            <a:pPr defTabSz="914364">
              <a:defRPr/>
            </a:pPr>
            <a:r>
              <a:rPr lang="en-US" dirty="0" smtClean="0"/>
              <a:t>Variables are not </a:t>
            </a:r>
            <a:r>
              <a:rPr lang="en-US" baseline="0" dirty="0" smtClean="0"/>
              <a:t>just letters, but special types in the program</a:t>
            </a:r>
          </a:p>
        </p:txBody>
      </p:sp>
    </p:spTree>
    <p:extLst>
      <p:ext uri="{BB962C8B-B14F-4D97-AF65-F5344CB8AC3E}">
        <p14:creationId xmlns:p14="http://schemas.microsoft.com/office/powerpoint/2010/main" val="2359425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Production-based systems use rewrite</a:t>
            </a:r>
            <a:r>
              <a:rPr lang="en-US" baseline="0" dirty="0" smtClean="0"/>
              <a:t> rules (Act-R, Soar)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9271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t, t’ are terms</a:t>
            </a:r>
          </a:p>
          <a:p>
            <a:r>
              <a:rPr lang="en-US" dirty="0" smtClean="0"/>
              <a:t>Deep rule: t’ can</a:t>
            </a:r>
            <a:r>
              <a:rPr lang="en-US" baseline="0" dirty="0" smtClean="0"/>
              <a:t> be computed from t in any expression that contains t</a:t>
            </a:r>
          </a:p>
          <a:p>
            <a:r>
              <a:rPr lang="en-US" baseline="0" dirty="0" smtClean="0"/>
              <a:t>Shallow rule: To prove P|Q is true, it is sufficient to prove that Q is true (but not vice versa)</a:t>
            </a:r>
          </a:p>
          <a:p>
            <a:r>
              <a:rPr lang="en-US" dirty="0" smtClean="0"/>
              <a:t>Negative rule ensures</a:t>
            </a:r>
            <a:r>
              <a:rPr lang="en-US" baseline="0" dirty="0" smtClean="0"/>
              <a:t> that wrong knowledge is not computable.</a:t>
            </a:r>
          </a:p>
          <a:p>
            <a:r>
              <a:rPr lang="en-US" baseline="0" dirty="0" smtClean="0"/>
              <a:t>Pure rules: introducing new variable can lead to infinite search (computational complexity)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385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لائيڊ جي تصويرجو پليس هولڊر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وٽس پليس هولڊر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64">
              <a:defRPr/>
            </a:pPr>
            <a:r>
              <a:rPr lang="sv-SE" dirty="0" err="1" smtClean="0">
                <a:ea typeface="DejaVu Sans Light" panose="020B0203030804020204" pitchFamily="34" charset="0"/>
                <a:cs typeface="DejaVu Sans Light" panose="020B0203030804020204" pitchFamily="34" charset="0"/>
              </a:rPr>
              <a:t>Unlike</a:t>
            </a:r>
            <a:r>
              <a:rPr lang="sv-SE" dirty="0" smtClean="0">
                <a:ea typeface="DejaVu Sans Light" panose="020B0203030804020204" pitchFamily="34" charset="0"/>
                <a:cs typeface="DejaVu Sans Light" panose="020B0203030804020204" pitchFamily="34" charset="0"/>
              </a:rPr>
              <a:t> formal </a:t>
            </a:r>
            <a:r>
              <a:rPr lang="sv-SE" dirty="0" err="1" smtClean="0">
                <a:ea typeface="DejaVu Sans Light" panose="020B0203030804020204" pitchFamily="34" charset="0"/>
                <a:cs typeface="DejaVu Sans Light" panose="020B0203030804020204" pitchFamily="34" charset="0"/>
              </a:rPr>
              <a:t>logic</a:t>
            </a:r>
            <a:r>
              <a:rPr lang="sv-SE" dirty="0" smtClean="0">
                <a:ea typeface="DejaVu Sans Light" panose="020B0203030804020204" pitchFamily="34" charset="0"/>
                <a:cs typeface="DejaVu Sans Light" panose="020B0203030804020204" pitchFamily="34" charset="0"/>
              </a:rPr>
              <a:t>, </a:t>
            </a:r>
            <a:r>
              <a:rPr lang="sv-SE" dirty="0" err="1" smtClean="0">
                <a:ea typeface="DejaVu Sans Light" panose="020B0203030804020204" pitchFamily="34" charset="0"/>
                <a:cs typeface="DejaVu Sans Light" panose="020B0203030804020204" pitchFamily="34" charset="0"/>
              </a:rPr>
              <a:t>rules</a:t>
            </a:r>
            <a:r>
              <a:rPr lang="sv-SE" dirty="0" smtClean="0">
                <a:ea typeface="DejaVu Sans Light" panose="020B0203030804020204" pitchFamily="34" charset="0"/>
                <a:cs typeface="DejaVu Sans Light" panose="020B0203030804020204" pitchFamily="34" charset="0"/>
              </a:rPr>
              <a:t> </a:t>
            </a:r>
            <a:r>
              <a:rPr lang="sv-SE" dirty="0" err="1" smtClean="0">
                <a:ea typeface="DejaVu Sans Light" panose="020B0203030804020204" pitchFamily="34" charset="0"/>
                <a:cs typeface="DejaVu Sans Light" panose="020B0203030804020204" pitchFamily="34" charset="0"/>
              </a:rPr>
              <a:t>are</a:t>
            </a:r>
            <a:r>
              <a:rPr lang="sv-SE" dirty="0" smtClean="0">
                <a:ea typeface="DejaVu Sans Light" panose="020B0203030804020204" pitchFamily="34" charset="0"/>
                <a:cs typeface="DejaVu Sans Light" panose="020B0203030804020204" pitchFamily="34" charset="0"/>
              </a:rPr>
              <a:t> pure.</a:t>
            </a:r>
          </a:p>
          <a:p>
            <a:pPr defTabSz="914364">
              <a:defRPr/>
            </a:pPr>
            <a:r>
              <a:rPr lang="sv-SE" dirty="0" smtClean="0">
                <a:ea typeface="DejaVu Sans Light" panose="020B0203030804020204" pitchFamily="34" charset="0"/>
                <a:cs typeface="DejaVu Sans Light" panose="020B0203030804020204" pitchFamily="34" charset="0"/>
              </a:rPr>
              <a:t>No new </a:t>
            </a:r>
            <a:r>
              <a:rPr lang="sv-SE" dirty="0" err="1" smtClean="0">
                <a:ea typeface="DejaVu Sans Light" panose="020B0203030804020204" pitchFamily="34" charset="0"/>
                <a:cs typeface="DejaVu Sans Light" panose="020B0203030804020204" pitchFamily="34" charset="0"/>
              </a:rPr>
              <a:t>variable</a:t>
            </a:r>
            <a:r>
              <a:rPr lang="sv-SE" dirty="0" smtClean="0">
                <a:ea typeface="DejaVu Sans Light" panose="020B0203030804020204" pitchFamily="34" charset="0"/>
                <a:cs typeface="DejaVu Sans Light" panose="020B0203030804020204" pitchFamily="34" charset="0"/>
              </a:rPr>
              <a:t> </a:t>
            </a:r>
            <a:r>
              <a:rPr lang="sv-SE" dirty="0" err="1" smtClean="0">
                <a:ea typeface="DejaVu Sans Light" panose="020B0203030804020204" pitchFamily="34" charset="0"/>
                <a:cs typeface="DejaVu Sans Light" panose="020B0203030804020204" pitchFamily="34" charset="0"/>
              </a:rPr>
              <a:t>can</a:t>
            </a:r>
            <a:r>
              <a:rPr lang="sv-SE" dirty="0" smtClean="0">
                <a:ea typeface="DejaVu Sans Light" panose="020B0203030804020204" pitchFamily="34" charset="0"/>
                <a:cs typeface="DejaVu Sans Light" panose="020B0203030804020204" pitchFamily="34" charset="0"/>
              </a:rPr>
              <a:t> </a:t>
            </a:r>
            <a:r>
              <a:rPr lang="sv-SE" dirty="0" err="1" smtClean="0">
                <a:ea typeface="DejaVu Sans Light" panose="020B0203030804020204" pitchFamily="34" charset="0"/>
                <a:cs typeface="DejaVu Sans Light" panose="020B0203030804020204" pitchFamily="34" charset="0"/>
              </a:rPr>
              <a:t>appear</a:t>
            </a:r>
            <a:r>
              <a:rPr lang="sv-SE" dirty="0" smtClean="0">
                <a:ea typeface="DejaVu Sans Light" panose="020B0203030804020204" pitchFamily="34" charset="0"/>
                <a:cs typeface="DejaVu Sans Light" panose="020B0203030804020204" pitchFamily="34" charset="0"/>
              </a:rPr>
              <a:t> in the right </a:t>
            </a:r>
            <a:r>
              <a:rPr lang="sv-SE" dirty="0" err="1" smtClean="0">
                <a:ea typeface="DejaVu Sans Light" panose="020B0203030804020204" pitchFamily="34" charset="0"/>
                <a:cs typeface="DejaVu Sans Light" panose="020B0203030804020204" pitchFamily="34" charset="0"/>
              </a:rPr>
              <a:t>side</a:t>
            </a:r>
            <a:endParaRPr lang="sv-SE" dirty="0" smtClean="0">
              <a:ea typeface="DejaVu Sans Light" panose="020B0203030804020204" pitchFamily="34" charset="0"/>
              <a:cs typeface="DejaVu Sans Light" panose="020B02030308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063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عنوان جي سلائي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d-Arab-PK" smtClean="0"/>
              <a:t>ماسٽر عنوان طريقي ۾ ترميم ڪرڻ جي لاءِ ڪلڪ ڪريو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d-Arab-PK" smtClean="0"/>
              <a:t>ماسٽر جي ذيلي طريقي ۾ ترميم ڪرڻ جي لاءِ هتي ڪلڪ ڪريو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BB0E-7749-485B-A231-DFE6E46E787A}" type="datetime1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Gothenburg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A2FD-C598-47CC-9D83-689D4845F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91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۽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d-Arab-PK" smtClean="0"/>
              <a:t>ماسٽر عنوان طريقي ۾ ترميم ڪرڻ جي لاءِ ڪلڪ ڪريو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d-Arab-PK" smtClean="0"/>
              <a:t>ماسٽر متن طريقي ۾ ترميم ڪرڻ جي لاءِ ڪلڪ ڪريو</a:t>
            </a:r>
          </a:p>
          <a:p>
            <a:pPr lvl="1"/>
            <a:r>
              <a:rPr lang="sd-Arab-PK" smtClean="0"/>
              <a:t>ٻئو درجو</a:t>
            </a:r>
          </a:p>
          <a:p>
            <a:pPr lvl="2"/>
            <a:r>
              <a:rPr lang="sd-Arab-PK" smtClean="0"/>
              <a:t>ٽيون درجو</a:t>
            </a:r>
          </a:p>
          <a:p>
            <a:pPr lvl="3"/>
            <a:r>
              <a:rPr lang="sd-Arab-PK" smtClean="0"/>
              <a:t>چوٿون درجو</a:t>
            </a:r>
          </a:p>
          <a:p>
            <a:pPr lvl="4"/>
            <a:r>
              <a:rPr lang="sd-Arab-PK" smtClean="0"/>
              <a:t>پنجون درجو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F8A2-A9E0-4913-B23E-13D9272798D8}" type="datetime1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Gothenburg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A2FD-C598-47CC-9D83-689D4845F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3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مودي عنوان ۽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d-Arab-PK" smtClean="0"/>
              <a:t>ماسٽر عنوان طريقي ۾ ترميم ڪرڻ جي لاءِ ڪلڪ ڪريو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d-Arab-PK" smtClean="0"/>
              <a:t>ماسٽر متن طريقي ۾ ترميم ڪرڻ جي لاءِ ڪلڪ ڪريو</a:t>
            </a:r>
          </a:p>
          <a:p>
            <a:pPr lvl="1"/>
            <a:r>
              <a:rPr lang="sd-Arab-PK" smtClean="0"/>
              <a:t>ٻئو درجو</a:t>
            </a:r>
          </a:p>
          <a:p>
            <a:pPr lvl="2"/>
            <a:r>
              <a:rPr lang="sd-Arab-PK" smtClean="0"/>
              <a:t>ٽيون درجو</a:t>
            </a:r>
          </a:p>
          <a:p>
            <a:pPr lvl="3"/>
            <a:r>
              <a:rPr lang="sd-Arab-PK" smtClean="0"/>
              <a:t>چوٿون درجو</a:t>
            </a:r>
          </a:p>
          <a:p>
            <a:pPr lvl="4"/>
            <a:r>
              <a:rPr lang="sd-Arab-PK" smtClean="0"/>
              <a:t>پنجون درجو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BE40-C156-4E46-9133-C20A920185B4}" type="datetime1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Gothenburg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A2FD-C598-47CC-9D83-689D4845F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07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۽ موا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d-Arab-PK" smtClean="0"/>
              <a:t>ماسٽر عنوان طريقي ۾ ترميم ڪرڻ جي لاءِ ڪلڪ ڪريو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d-Arab-PK" smtClean="0"/>
              <a:t>ماسٽر متن طريقي ۾ ترميم ڪرڻ جي لاءِ ڪلڪ ڪريو</a:t>
            </a:r>
          </a:p>
          <a:p>
            <a:pPr lvl="1"/>
            <a:r>
              <a:rPr lang="sd-Arab-PK" smtClean="0"/>
              <a:t>ٻئو درجو</a:t>
            </a:r>
          </a:p>
          <a:p>
            <a:pPr lvl="2"/>
            <a:r>
              <a:rPr lang="sd-Arab-PK" smtClean="0"/>
              <a:t>ٽيون درجو</a:t>
            </a:r>
          </a:p>
          <a:p>
            <a:pPr lvl="3"/>
            <a:r>
              <a:rPr lang="sd-Arab-PK" smtClean="0"/>
              <a:t>چوٿون درجو</a:t>
            </a:r>
          </a:p>
          <a:p>
            <a:pPr lvl="4"/>
            <a:r>
              <a:rPr lang="sd-Arab-PK" smtClean="0"/>
              <a:t>پنجون درجو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6BC3-7A3E-4DE4-BC39-9D18E4938F4B}" type="datetime1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Gothenburg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A2FD-C598-47CC-9D83-689D4845F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95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يڪشن جو هيڊ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d-Arab-PK" smtClean="0"/>
              <a:t>ماسٽر عنوان طريقي ۾ ترميم ڪرڻ جي لاءِ ڪلڪ ڪريو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d-Arab-PK" smtClean="0"/>
              <a:t>ماسٽر متن طريقي ۾ ترميم ڪرڻ جي لاءِ ڪلڪ ڪريو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A8F5-D43F-46FF-8F24-297DBBDEAE12}" type="datetime1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Gothenburg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A2FD-C598-47CC-9D83-689D4845F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35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ٻه موا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d-Arab-PK" smtClean="0"/>
              <a:t>ماسٽر عنوان طريقي ۾ ترميم ڪرڻ جي لاءِ ڪلڪ ڪريو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d-Arab-PK" smtClean="0"/>
              <a:t>ماسٽر متن طريقي ۾ ترميم ڪرڻ جي لاءِ ڪلڪ ڪريو</a:t>
            </a:r>
          </a:p>
          <a:p>
            <a:pPr lvl="1"/>
            <a:r>
              <a:rPr lang="sd-Arab-PK" smtClean="0"/>
              <a:t>ٻئو درجو</a:t>
            </a:r>
          </a:p>
          <a:p>
            <a:pPr lvl="2"/>
            <a:r>
              <a:rPr lang="sd-Arab-PK" smtClean="0"/>
              <a:t>ٽيون درجو</a:t>
            </a:r>
          </a:p>
          <a:p>
            <a:pPr lvl="3"/>
            <a:r>
              <a:rPr lang="sd-Arab-PK" smtClean="0"/>
              <a:t>چوٿون درجو</a:t>
            </a:r>
          </a:p>
          <a:p>
            <a:pPr lvl="4"/>
            <a:r>
              <a:rPr lang="sd-Arab-PK" smtClean="0"/>
              <a:t>پنجون درجو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d-Arab-PK" smtClean="0"/>
              <a:t>ماسٽر متن طريقي ۾ ترميم ڪرڻ جي لاءِ ڪلڪ ڪريو</a:t>
            </a:r>
          </a:p>
          <a:p>
            <a:pPr lvl="1"/>
            <a:r>
              <a:rPr lang="sd-Arab-PK" smtClean="0"/>
              <a:t>ٻئو درجو</a:t>
            </a:r>
          </a:p>
          <a:p>
            <a:pPr lvl="2"/>
            <a:r>
              <a:rPr lang="sd-Arab-PK" smtClean="0"/>
              <a:t>ٽيون درجو</a:t>
            </a:r>
          </a:p>
          <a:p>
            <a:pPr lvl="3"/>
            <a:r>
              <a:rPr lang="sd-Arab-PK" smtClean="0"/>
              <a:t>چوٿون درجو</a:t>
            </a:r>
          </a:p>
          <a:p>
            <a:pPr lvl="4"/>
            <a:r>
              <a:rPr lang="sd-Arab-PK" smtClean="0"/>
              <a:t>پنجون درجو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024B-E38B-44CF-B97B-C6131919ED04}" type="datetime1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Gothenburg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A2FD-C598-47CC-9D83-689D4845F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5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وازن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d-Arab-PK" smtClean="0"/>
              <a:t>ماسٽر عنوان طريقي ۾ ترميم ڪرڻ جي لاءِ ڪلڪ ڪريو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d-Arab-PK" smtClean="0"/>
              <a:t>ماسٽر متن طريقي ۾ ترميم ڪرڻ جي لاءِ ڪلڪ ڪريو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d-Arab-PK" smtClean="0"/>
              <a:t>ماسٽر متن طريقي ۾ ترميم ڪرڻ جي لاءِ ڪلڪ ڪريو</a:t>
            </a:r>
          </a:p>
          <a:p>
            <a:pPr lvl="1"/>
            <a:r>
              <a:rPr lang="sd-Arab-PK" smtClean="0"/>
              <a:t>ٻئو درجو</a:t>
            </a:r>
          </a:p>
          <a:p>
            <a:pPr lvl="2"/>
            <a:r>
              <a:rPr lang="sd-Arab-PK" smtClean="0"/>
              <a:t>ٽيون درجو</a:t>
            </a:r>
          </a:p>
          <a:p>
            <a:pPr lvl="3"/>
            <a:r>
              <a:rPr lang="sd-Arab-PK" smtClean="0"/>
              <a:t>چوٿون درجو</a:t>
            </a:r>
          </a:p>
          <a:p>
            <a:pPr lvl="4"/>
            <a:r>
              <a:rPr lang="sd-Arab-PK" smtClean="0"/>
              <a:t>پنجون درجو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d-Arab-PK" smtClean="0"/>
              <a:t>ماسٽر متن طريقي ۾ ترميم ڪرڻ جي لاءِ ڪلڪ ڪريو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d-Arab-PK" smtClean="0"/>
              <a:t>ماسٽر متن طريقي ۾ ترميم ڪرڻ جي لاءِ ڪلڪ ڪريو</a:t>
            </a:r>
          </a:p>
          <a:p>
            <a:pPr lvl="1"/>
            <a:r>
              <a:rPr lang="sd-Arab-PK" smtClean="0"/>
              <a:t>ٻئو درجو</a:t>
            </a:r>
          </a:p>
          <a:p>
            <a:pPr lvl="2"/>
            <a:r>
              <a:rPr lang="sd-Arab-PK" smtClean="0"/>
              <a:t>ٽيون درجو</a:t>
            </a:r>
          </a:p>
          <a:p>
            <a:pPr lvl="3"/>
            <a:r>
              <a:rPr lang="sd-Arab-PK" smtClean="0"/>
              <a:t>چوٿون درجو</a:t>
            </a:r>
          </a:p>
          <a:p>
            <a:pPr lvl="4"/>
            <a:r>
              <a:rPr lang="sd-Arab-PK" smtClean="0"/>
              <a:t>پنجون درجو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6B96-7753-4531-8DA8-CD567D58C5AF}" type="datetime1">
              <a:rPr lang="en-US" smtClean="0"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Gothenburg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A2FD-C598-47CC-9D83-689D4845F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1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صرف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d-Arab-PK" smtClean="0"/>
              <a:t>ماسٽر عنوان طريقي ۾ ترميم ڪرڻ جي لاءِ ڪلڪ ڪريو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EB52-8453-41B3-8C23-9D0628896D81}" type="datetime1">
              <a:rPr lang="en-US" smtClean="0"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Gothenburg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A2FD-C598-47CC-9D83-689D4845F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CD3E-6409-4AD9-AEB7-0E6F80C98318}" type="datetime1">
              <a:rPr lang="en-US" smtClean="0"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Gothenburg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A2FD-C598-47CC-9D83-689D4845F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4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واد سان گڏ ڪاپش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d-Arab-PK" smtClean="0"/>
              <a:t>ماسٽر عنوان طريقي ۾ ترميم ڪرڻ جي لاءِ ڪلڪ ڪريو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d-Arab-PK" smtClean="0"/>
              <a:t>ماسٽر متن طريقي ۾ ترميم ڪرڻ جي لاءِ ڪلڪ ڪريو</a:t>
            </a:r>
          </a:p>
          <a:p>
            <a:pPr lvl="1"/>
            <a:r>
              <a:rPr lang="sd-Arab-PK" smtClean="0"/>
              <a:t>ٻئو درجو</a:t>
            </a:r>
          </a:p>
          <a:p>
            <a:pPr lvl="2"/>
            <a:r>
              <a:rPr lang="sd-Arab-PK" smtClean="0"/>
              <a:t>ٽيون درجو</a:t>
            </a:r>
          </a:p>
          <a:p>
            <a:pPr lvl="3"/>
            <a:r>
              <a:rPr lang="sd-Arab-PK" smtClean="0"/>
              <a:t>چوٿون درجو</a:t>
            </a:r>
          </a:p>
          <a:p>
            <a:pPr lvl="4"/>
            <a:r>
              <a:rPr lang="sd-Arab-PK" smtClean="0"/>
              <a:t>پنجون درجو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d-Arab-PK" smtClean="0"/>
              <a:t>ماسٽر متن طريقي ۾ ترميم ڪرڻ جي لاءِ ڪلڪ ڪريو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829B-CA41-4432-8D78-1A461BDFCFAF}" type="datetime1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Gothenburg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A2FD-C598-47CC-9D83-689D4845F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ڪاپشن سان تصوي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d-Arab-PK" smtClean="0"/>
              <a:t>ماسٽر عنوان طريقي ۾ ترميم ڪرڻ جي لاءِ ڪلڪ ڪريو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d-Arab-PK" smtClean="0"/>
              <a:t>تصوير جو اضافو ڪرڻ جي لاءِ آئيڪن تي ڪلڪ ڪريو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d-Arab-PK" smtClean="0"/>
              <a:t>ماسٽر متن طريقي ۾ ترميم ڪرڻ جي لاءِ ڪلڪ ڪريو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2225-885A-4F01-BFB3-4FD129D3797C}" type="datetime1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Gothenburg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A2FD-C598-47CC-9D83-689D4845F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0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d-Arab-PK" smtClean="0"/>
              <a:t>ماسٽر عنوان طريقي ۾ ترميم ڪرڻ جي لاءِ ڪلڪ ڪريو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d-Arab-PK" smtClean="0"/>
              <a:t>ماسٽر متن طريقي ۾ ترميم ڪرڻ جي لاءِ ڪلڪ ڪريو</a:t>
            </a:r>
          </a:p>
          <a:p>
            <a:pPr lvl="1"/>
            <a:r>
              <a:rPr lang="sd-Arab-PK" smtClean="0"/>
              <a:t>ٻئو درجو</a:t>
            </a:r>
          </a:p>
          <a:p>
            <a:pPr lvl="2"/>
            <a:r>
              <a:rPr lang="sd-Arab-PK" smtClean="0"/>
              <a:t>ٽيون درجو</a:t>
            </a:r>
          </a:p>
          <a:p>
            <a:pPr lvl="3"/>
            <a:r>
              <a:rPr lang="sd-Arab-PK" smtClean="0"/>
              <a:t>چوٿون درجو</a:t>
            </a:r>
          </a:p>
          <a:p>
            <a:pPr lvl="4"/>
            <a:r>
              <a:rPr lang="sd-Arab-PK" smtClean="0"/>
              <a:t>پنجون درجو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9B723-8583-4DA8-8F55-89D4CB4BEFC7}" type="datetime1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University of Gothenburg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0A2FD-C598-47CC-9D83-689D4845F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723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خاڪو 9"/>
          <p:cNvGraphicFramePr/>
          <p:nvPr>
            <p:extLst>
              <p:ext uri="{D42A27DB-BD31-4B8C-83A1-F6EECF244321}">
                <p14:modId xmlns:p14="http://schemas.microsoft.com/office/powerpoint/2010/main" val="981361745"/>
              </p:ext>
            </p:extLst>
          </p:nvPr>
        </p:nvGraphicFramePr>
        <p:xfrm>
          <a:off x="927101" y="489887"/>
          <a:ext cx="10159999" cy="1663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خاڪو 6"/>
          <p:cNvGraphicFramePr/>
          <p:nvPr>
            <p:extLst>
              <p:ext uri="{D42A27DB-BD31-4B8C-83A1-F6EECF244321}">
                <p14:modId xmlns:p14="http://schemas.microsoft.com/office/powerpoint/2010/main" val="2989198671"/>
              </p:ext>
            </p:extLst>
          </p:nvPr>
        </p:nvGraphicFramePr>
        <p:xfrm>
          <a:off x="400883" y="2532123"/>
          <a:ext cx="11377534" cy="1994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ذيلي عنوان 2"/>
          <p:cNvSpPr txBox="1">
            <a:spLocks/>
          </p:cNvSpPr>
          <p:nvPr/>
        </p:nvSpPr>
        <p:spPr>
          <a:xfrm>
            <a:off x="1092200" y="6114206"/>
            <a:ext cx="9994900" cy="662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AGI 2015</a:t>
            </a:r>
            <a:endParaRPr lang="en-US" sz="3200" dirty="0"/>
          </a:p>
        </p:txBody>
      </p:sp>
      <p:sp>
        <p:nvSpPr>
          <p:cNvPr id="5" name="ذيلي عنوان 2"/>
          <p:cNvSpPr txBox="1">
            <a:spLocks/>
          </p:cNvSpPr>
          <p:nvPr/>
        </p:nvSpPr>
        <p:spPr>
          <a:xfrm>
            <a:off x="400883" y="4823837"/>
            <a:ext cx="11377534" cy="1290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dirty="0" smtClean="0"/>
              <a:t>1</a:t>
            </a:r>
            <a:r>
              <a:rPr lang="en-US" dirty="0" smtClean="0"/>
              <a:t> University of Gothenburg, Sweden</a:t>
            </a:r>
          </a:p>
          <a:p>
            <a:r>
              <a:rPr lang="en-US" baseline="30000" dirty="0" smtClean="0"/>
              <a:t>2</a:t>
            </a:r>
            <a:r>
              <a:rPr lang="en-US" dirty="0" smtClean="0"/>
              <a:t> Chalmers University of Technology, Sweden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3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036"/>
    </mc:Choice>
    <mc:Fallback xmlns="">
      <p:transition advTm="703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573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1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Computations</a:t>
            </a:r>
            <a:endParaRPr lang="en-US" dirty="0"/>
          </a:p>
        </p:txBody>
      </p:sp>
      <p:graphicFrame>
        <p:nvGraphicFramePr>
          <p:cNvPr id="5" name="مواد پليس هولڊر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310875"/>
              </p:ext>
            </p:extLst>
          </p:nvPr>
        </p:nvGraphicFramePr>
        <p:xfrm>
          <a:off x="2771931" y="1840615"/>
          <a:ext cx="6761813" cy="45720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789420"/>
                <a:gridCol w="39723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Computation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Rules</a:t>
                      </a:r>
                      <a:endParaRPr lang="en-US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(1 + 5)</a:t>
                      </a:r>
                      <a:r>
                        <a:rPr lang="en-US" sz="2400" b="1" baseline="0" dirty="0" smtClean="0"/>
                        <a:t> ∗ (3 + 2)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 + 5 </a:t>
                      </a:r>
                      <a:r>
                        <a:rPr lang="sv-SE" sz="2400" baseline="0" dirty="0" smtClean="0"/>
                        <a:t>▶</a:t>
                      </a:r>
                      <a:r>
                        <a:rPr lang="en-US" sz="2400" dirty="0" smtClean="0"/>
                        <a:t> 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 ∗ (3 + 2)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 + y </a:t>
                      </a:r>
                      <a:r>
                        <a:rPr lang="sv-SE" sz="2400" baseline="0" dirty="0" smtClean="0"/>
                        <a:t>▶ y + x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 ∗ (2 + 3)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+ 3 </a:t>
                      </a:r>
                      <a:r>
                        <a:rPr lang="sv-SE" sz="2400" baseline="0" dirty="0" smtClean="0"/>
                        <a:t>▶</a:t>
                      </a:r>
                      <a:r>
                        <a:rPr lang="en-US" sz="2400" dirty="0" smtClean="0"/>
                        <a:t> 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 ∗ 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 ∗ 5 </a:t>
                      </a:r>
                      <a:r>
                        <a:rPr lang="sv-SE" sz="2400" baseline="0" dirty="0" smtClean="0"/>
                        <a:t>▶</a:t>
                      </a:r>
                      <a:r>
                        <a:rPr lang="en-US" sz="2400" dirty="0" smtClean="0"/>
                        <a:t> 30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03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(Bounded) cognitive resources</a:t>
            </a:r>
            <a:endParaRPr lang="en-US" dirty="0"/>
          </a:p>
        </p:txBody>
      </p:sp>
      <p:sp>
        <p:nvSpPr>
          <p:cNvPr id="3" name="مواد پليس هولڊر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Working memory capacity</a:t>
            </a:r>
          </a:p>
          <a:p>
            <a:pPr marL="0" indent="0" algn="ctr">
              <a:buNone/>
            </a:pPr>
            <a:r>
              <a:rPr lang="en-US" dirty="0" smtClean="0"/>
              <a:t>Recognition memory </a:t>
            </a:r>
          </a:p>
          <a:p>
            <a:pPr marL="0" indent="0" algn="ctr">
              <a:buNone/>
            </a:pPr>
            <a:r>
              <a:rPr lang="en-US" dirty="0" smtClean="0"/>
              <a:t>Span of attention</a:t>
            </a:r>
          </a:p>
          <a:p>
            <a:pPr marL="0" indent="0" algn="ctr">
              <a:buNone/>
            </a:pPr>
            <a:r>
              <a:rPr lang="en-US" dirty="0" smtClean="0"/>
              <a:t>Long </a:t>
            </a:r>
            <a:r>
              <a:rPr lang="en-US" dirty="0"/>
              <a:t>term </a:t>
            </a:r>
            <a:r>
              <a:rPr lang="en-US" dirty="0" smtClean="0"/>
              <a:t>memory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1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Bounded computations</a:t>
            </a:r>
            <a:endParaRPr lang="en-US" dirty="0"/>
          </a:p>
        </p:txBody>
      </p:sp>
      <p:sp>
        <p:nvSpPr>
          <p:cNvPr id="3" name="مواد پليس هولڊر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Max width of a term (e.g., 8)</a:t>
            </a:r>
          </a:p>
          <a:p>
            <a:pPr marL="0" indent="0" algn="ctr">
              <a:buNone/>
            </a:pPr>
            <a:r>
              <a:rPr lang="en-US" dirty="0" smtClean="0"/>
              <a:t>Max height of computation (e.g., 10)</a:t>
            </a:r>
          </a:p>
          <a:p>
            <a:pPr marL="0" indent="0" algn="ctr">
              <a:buNone/>
            </a:pPr>
            <a:r>
              <a:rPr lang="en-US" dirty="0" smtClean="0"/>
              <a:t>Finite </a:t>
            </a:r>
            <a:r>
              <a:rPr lang="en-US" dirty="0"/>
              <a:t>set of </a:t>
            </a:r>
            <a:r>
              <a:rPr lang="en-US" dirty="0" smtClean="0"/>
              <a:t>rules (e.g., 200)</a:t>
            </a:r>
          </a:p>
          <a:p>
            <a:pPr marL="0" indent="0" algn="ctr">
              <a:buNone/>
            </a:pPr>
            <a:r>
              <a:rPr lang="en-US" dirty="0" smtClean="0"/>
              <a:t>Short recognition memory (e.g., 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99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Unbounded computation</a:t>
            </a:r>
            <a:endParaRPr lang="en-US" dirty="0"/>
          </a:p>
        </p:txBody>
      </p:sp>
      <p:graphicFrame>
        <p:nvGraphicFramePr>
          <p:cNvPr id="4" name="مواد پليس هولڊر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775265"/>
              </p:ext>
            </p:extLst>
          </p:nvPr>
        </p:nvGraphicFramePr>
        <p:xfrm>
          <a:off x="958121" y="2440222"/>
          <a:ext cx="10515600" cy="32004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248750"/>
                <a:gridCol w="52668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Computation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Rules</a:t>
                      </a:r>
                      <a:endParaRPr lang="en-US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(4 # 7)</a:t>
                      </a:r>
                      <a:r>
                        <a:rPr lang="en-US" sz="2400" b="1" baseline="0" dirty="0" smtClean="0"/>
                        <a:t> ∗ ((3 # 7) # 9)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i.e.,</a:t>
                      </a:r>
                      <a:r>
                        <a:rPr lang="en-US" sz="2400" baseline="0" dirty="0" smtClean="0"/>
                        <a:t> 47*379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((4 # 7)</a:t>
                      </a:r>
                      <a:r>
                        <a:rPr lang="en-US" sz="2400" b="1" baseline="0" dirty="0" smtClean="0"/>
                        <a:t> ∗ (3 # 7)) # ((4 # 7) * 9)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((4 # 7)</a:t>
                      </a:r>
                      <a:r>
                        <a:rPr lang="en-US" sz="2400" b="1" baseline="0" dirty="0" smtClean="0"/>
                        <a:t> ∗ (3 # 7)) # ((4 * 9) # (7 * 9))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Term length exceeds 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((4 # 7)</a:t>
                      </a:r>
                      <a:r>
                        <a:rPr lang="en-US" sz="2400" b="1" baseline="0" dirty="0" smtClean="0"/>
                        <a:t> ∗ (3 # 7)) # ((3 # 6) # (6 # 3))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……..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Computation length exceeds 10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(((1</a:t>
                      </a:r>
                      <a:r>
                        <a:rPr lang="en-US" sz="2400" b="1" baseline="0" dirty="0" smtClean="0"/>
                        <a:t> # 7 </a:t>
                      </a:r>
                      <a:r>
                        <a:rPr lang="en-US" sz="2400" b="1" dirty="0" smtClean="0"/>
                        <a:t>) # 8) # 1)</a:t>
                      </a:r>
                      <a:r>
                        <a:rPr lang="en-US" sz="2400" b="1" baseline="0" dirty="0" smtClean="0"/>
                        <a:t> #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e.g., 17813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44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9218"/>
          </a:xfrm>
        </p:spPr>
        <p:txBody>
          <a:bodyPr/>
          <a:lstStyle/>
          <a:p>
            <a:pPr algn="ctr"/>
            <a:r>
              <a:rPr lang="en-US" dirty="0" smtClean="0"/>
              <a:t>Bounded computations in logic</a:t>
            </a:r>
            <a:endParaRPr lang="en-US" dirty="0"/>
          </a:p>
        </p:txBody>
      </p:sp>
      <p:graphicFrame>
        <p:nvGraphicFramePr>
          <p:cNvPr id="4" name="مواد پليس هولڊر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2842733"/>
              </p:ext>
            </p:extLst>
          </p:nvPr>
        </p:nvGraphicFramePr>
        <p:xfrm>
          <a:off x="2742903" y="1335317"/>
          <a:ext cx="6761813" cy="54864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789420"/>
                <a:gridCol w="3972393"/>
              </a:tblGrid>
              <a:tr h="442685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Computation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Rules</a:t>
                      </a:r>
                      <a:endParaRPr lang="en-US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(P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dirty="0" smtClean="0"/>
                        <a:t>→</a:t>
                      </a:r>
                      <a:r>
                        <a:rPr lang="en-US" sz="2400" b="1" baseline="0" dirty="0" smtClean="0"/>
                        <a:t> Q) </a:t>
                      </a:r>
                      <a:r>
                        <a:rPr lang="en-US" sz="2400" dirty="0" smtClean="0"/>
                        <a:t>∨</a:t>
                      </a:r>
                      <a:r>
                        <a:rPr lang="en-US" sz="2400" b="1" baseline="0" dirty="0" smtClean="0"/>
                        <a:t> P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x </a:t>
                      </a:r>
                      <a:r>
                        <a:rPr lang="en-US" sz="2400" dirty="0" smtClean="0"/>
                        <a:t>→</a:t>
                      </a:r>
                      <a:r>
                        <a:rPr lang="en-US" sz="2400" baseline="0" dirty="0" smtClean="0"/>
                        <a:t> y </a:t>
                      </a:r>
                      <a:r>
                        <a:rPr lang="sv-SE" sz="2400" baseline="0" dirty="0" smtClean="0"/>
                        <a:t>▶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sv-SE" sz="2400" baseline="0" dirty="0" smtClean="0"/>
                        <a:t>¬</a:t>
                      </a:r>
                      <a:r>
                        <a:rPr lang="en-US" sz="2400" baseline="0" dirty="0" smtClean="0"/>
                        <a:t>x </a:t>
                      </a:r>
                      <a:r>
                        <a:rPr lang="en-US" sz="2400" dirty="0" smtClean="0"/>
                        <a:t>∨</a:t>
                      </a:r>
                      <a:r>
                        <a:rPr lang="en-US" sz="2400" baseline="0" dirty="0" smtClean="0"/>
                        <a:t> 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(</a:t>
                      </a:r>
                      <a:r>
                        <a:rPr lang="sv-SE" sz="2400" baseline="0" dirty="0" smtClean="0"/>
                        <a:t>¬</a:t>
                      </a:r>
                      <a:r>
                        <a:rPr lang="en-US" sz="2400" b="1" baseline="0" dirty="0" smtClean="0"/>
                        <a:t>P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dirty="0" smtClean="0"/>
                        <a:t>∨</a:t>
                      </a:r>
                      <a:r>
                        <a:rPr lang="en-US" sz="2400" b="1" dirty="0" smtClean="0"/>
                        <a:t> Q) </a:t>
                      </a:r>
                      <a:r>
                        <a:rPr lang="en-US" sz="2400" dirty="0" smtClean="0"/>
                        <a:t>∨</a:t>
                      </a:r>
                      <a:r>
                        <a:rPr lang="en-US" sz="2400" b="1" dirty="0" smtClean="0"/>
                        <a:t> P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 ∨ y </a:t>
                      </a:r>
                      <a:r>
                        <a:rPr lang="sv-SE" sz="2400" baseline="0" dirty="0" smtClean="0"/>
                        <a:t>▶ y </a:t>
                      </a:r>
                      <a:r>
                        <a:rPr lang="en-US" sz="2400" dirty="0" smtClean="0"/>
                        <a:t>∨</a:t>
                      </a:r>
                      <a:r>
                        <a:rPr lang="sv-SE" sz="2400" baseline="0" dirty="0" smtClean="0"/>
                        <a:t> x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(Q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dirty="0" smtClean="0"/>
                        <a:t>∨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sv-SE" sz="2400" baseline="0" dirty="0" smtClean="0"/>
                        <a:t>¬</a:t>
                      </a:r>
                      <a:r>
                        <a:rPr lang="en-US" sz="2400" b="1" baseline="0" dirty="0" smtClean="0"/>
                        <a:t>P) </a:t>
                      </a:r>
                      <a:r>
                        <a:rPr lang="en-US" sz="2400" dirty="0" smtClean="0"/>
                        <a:t>∨</a:t>
                      </a:r>
                      <a:r>
                        <a:rPr lang="en-US" sz="2400" b="1" baseline="0" dirty="0" smtClean="0"/>
                        <a:t> P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(x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∨</a:t>
                      </a:r>
                      <a:r>
                        <a:rPr lang="en-US" sz="2400" baseline="0" dirty="0" smtClean="0"/>
                        <a:t> y) </a:t>
                      </a:r>
                      <a:r>
                        <a:rPr lang="en-US" sz="2400" dirty="0" smtClean="0"/>
                        <a:t>∨</a:t>
                      </a:r>
                      <a:r>
                        <a:rPr lang="en-US" sz="2400" baseline="0" dirty="0" smtClean="0"/>
                        <a:t> z</a:t>
                      </a:r>
                      <a:r>
                        <a:rPr lang="en-US" sz="2400" dirty="0" smtClean="0"/>
                        <a:t> </a:t>
                      </a:r>
                      <a:r>
                        <a:rPr lang="sv-SE" sz="2400" baseline="0" dirty="0" smtClean="0"/>
                        <a:t>▶</a:t>
                      </a:r>
                      <a:r>
                        <a:rPr lang="en-US" sz="2400" dirty="0" smtClean="0"/>
                        <a:t> x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∨</a:t>
                      </a:r>
                      <a:r>
                        <a:rPr lang="en-US" sz="2400" baseline="0" dirty="0" smtClean="0"/>
                        <a:t> (y </a:t>
                      </a:r>
                      <a:r>
                        <a:rPr lang="en-US" sz="2400" dirty="0" smtClean="0"/>
                        <a:t>∨</a:t>
                      </a:r>
                      <a:r>
                        <a:rPr lang="en-US" sz="2400" baseline="0" dirty="0" smtClean="0"/>
                        <a:t> z)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Q </a:t>
                      </a:r>
                      <a:r>
                        <a:rPr lang="en-US" sz="2400" dirty="0" smtClean="0"/>
                        <a:t>∨ </a:t>
                      </a:r>
                      <a:r>
                        <a:rPr lang="en-US" sz="2400" b="1" dirty="0" smtClean="0"/>
                        <a:t>(</a:t>
                      </a:r>
                      <a:r>
                        <a:rPr lang="sv-SE" sz="2400" baseline="0" dirty="0" smtClean="0"/>
                        <a:t>¬</a:t>
                      </a:r>
                      <a:r>
                        <a:rPr lang="en-US" sz="2400" b="1" dirty="0" smtClean="0"/>
                        <a:t>P </a:t>
                      </a:r>
                      <a:r>
                        <a:rPr lang="en-US" sz="2400" dirty="0" smtClean="0"/>
                        <a:t>∨</a:t>
                      </a:r>
                      <a:r>
                        <a:rPr lang="en-US" sz="2400" b="1" baseline="0" dirty="0" smtClean="0"/>
                        <a:t> P</a:t>
                      </a:r>
                      <a:r>
                        <a:rPr lang="en-US" sz="2400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aseline="0" dirty="0" smtClean="0"/>
                        <a:t>¬</a:t>
                      </a:r>
                      <a:r>
                        <a:rPr lang="en-US" sz="2400" dirty="0" smtClean="0"/>
                        <a:t>x ∨ x </a:t>
                      </a:r>
                      <a:r>
                        <a:rPr lang="sv-SE" sz="2400" baseline="0" dirty="0" smtClean="0"/>
                        <a:t>▶</a:t>
                      </a:r>
                      <a:r>
                        <a:rPr lang="en-US" sz="2400" dirty="0" smtClean="0"/>
                        <a:t> 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Q</a:t>
                      </a:r>
                      <a:r>
                        <a:rPr lang="en-US" sz="2400" b="1" baseline="0" smtClean="0"/>
                        <a:t> </a:t>
                      </a:r>
                      <a:r>
                        <a:rPr lang="en-US" sz="2400" smtClean="0"/>
                        <a:t>∨</a:t>
                      </a:r>
                      <a:r>
                        <a:rPr lang="en-US" sz="2400" b="1" baseline="0" smtClean="0"/>
                        <a:t>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 ∨ T </a:t>
                      </a:r>
                      <a:r>
                        <a:rPr lang="sv-SE" sz="2400" baseline="0" dirty="0" smtClean="0"/>
                        <a:t>▶ 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859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068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77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3" name="مواد پليس هولڊر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Learning equates to updating the long term memory from observations/problems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Adding (at most one) rule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emoving (any number of) rules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1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Learning facts</a:t>
            </a:r>
            <a:endParaRPr lang="en-US" dirty="0"/>
          </a:p>
        </p:txBody>
      </p:sp>
      <p:sp>
        <p:nvSpPr>
          <p:cNvPr id="3" name="مواد پليس هولڊر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1 + </a:t>
            </a:r>
            <a:r>
              <a:rPr lang="en-US" dirty="0"/>
              <a:t>2 </a:t>
            </a:r>
            <a:r>
              <a:rPr lang="en-US" dirty="0" smtClean="0"/>
              <a:t>▶ 3</a:t>
            </a:r>
          </a:p>
          <a:p>
            <a:pPr marL="0" indent="0" algn="ctr">
              <a:buNone/>
            </a:pPr>
            <a:r>
              <a:rPr lang="en-US" dirty="0"/>
              <a:t>5 &gt; 10 </a:t>
            </a:r>
            <a:r>
              <a:rPr lang="en-US" dirty="0" smtClean="0"/>
              <a:t>▶ False</a:t>
            </a:r>
          </a:p>
          <a:p>
            <a:pPr marL="0" indent="0" algn="ctr">
              <a:buNone/>
            </a:pPr>
            <a:r>
              <a:rPr lang="en-US" dirty="0"/>
              <a:t>P </a:t>
            </a:r>
            <a:r>
              <a:rPr lang="sv-SE" dirty="0"/>
              <a:t>∨</a:t>
            </a:r>
            <a:r>
              <a:rPr lang="en-US" dirty="0" smtClean="0"/>
              <a:t> True </a:t>
            </a:r>
            <a:r>
              <a:rPr lang="en-US" dirty="0"/>
              <a:t>▶ </a:t>
            </a:r>
            <a:r>
              <a:rPr lang="en-US" dirty="0" smtClean="0"/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1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Learning mixed </a:t>
            </a:r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مواد پليس هولڊر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0 * x ▶ 0</a:t>
            </a:r>
          </a:p>
          <a:p>
            <a:pPr marL="0" indent="0" algn="ctr">
              <a:buNone/>
            </a:pPr>
            <a:r>
              <a:rPr lang="en-US" dirty="0" smtClean="0"/>
              <a:t>x + 0 ▶ x</a:t>
            </a:r>
          </a:p>
          <a:p>
            <a:pPr marL="0" indent="0" algn="ctr">
              <a:buNone/>
            </a:pPr>
            <a:r>
              <a:rPr lang="en-US" dirty="0" smtClean="0"/>
              <a:t>True </a:t>
            </a:r>
            <a:r>
              <a:rPr lang="sv-SE" dirty="0"/>
              <a:t>∨</a:t>
            </a:r>
            <a:r>
              <a:rPr lang="en-US" dirty="0" smtClean="0"/>
              <a:t> x ▶ True</a:t>
            </a:r>
          </a:p>
          <a:p>
            <a:pPr marL="0" indent="0" algn="ctr">
              <a:buNone/>
            </a:pPr>
            <a:r>
              <a:rPr lang="en-US" dirty="0" smtClean="0"/>
              <a:t>x – x ▶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22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5695"/>
          </a:xfrm>
        </p:spPr>
        <p:txBody>
          <a:bodyPr/>
          <a:lstStyle/>
          <a:p>
            <a:pPr algn="ctr"/>
            <a:r>
              <a:rPr lang="en-US" dirty="0" smtClean="0"/>
              <a:t>The computer program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Monotype Corsiva" panose="03010101010201010101" pitchFamily="66" charset="0"/>
              </a:rPr>
              <a:t>Alice In </a:t>
            </a:r>
            <a:r>
              <a:rPr lang="en-US" dirty="0">
                <a:latin typeface="Monotype Corsiva" panose="03010101010201010101" pitchFamily="66" charset="0"/>
              </a:rPr>
              <a:t>Wonderland (AIW)</a:t>
            </a:r>
          </a:p>
        </p:txBody>
      </p:sp>
    </p:spTree>
    <p:extLst>
      <p:ext uri="{BB962C8B-B14F-4D97-AF65-F5344CB8AC3E}">
        <p14:creationId xmlns:p14="http://schemas.microsoft.com/office/powerpoint/2010/main" val="245721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Learning algebraic </a:t>
            </a:r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مواد پليس هولڊر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x + y ▶ y + x</a:t>
            </a:r>
          </a:p>
          <a:p>
            <a:pPr marL="0" indent="0" algn="ctr">
              <a:buNone/>
            </a:pPr>
            <a:r>
              <a:rPr lang="es-ES" dirty="0"/>
              <a:t>(x # y) + z</a:t>
            </a:r>
            <a:r>
              <a:rPr lang="es-ES" dirty="0" smtClean="0"/>
              <a:t> ▶ x </a:t>
            </a:r>
            <a:r>
              <a:rPr lang="es-ES" dirty="0"/>
              <a:t># </a:t>
            </a:r>
            <a:r>
              <a:rPr lang="es-ES" dirty="0" smtClean="0"/>
              <a:t>(y </a:t>
            </a:r>
            <a:r>
              <a:rPr lang="es-ES" dirty="0"/>
              <a:t>+ </a:t>
            </a:r>
            <a:r>
              <a:rPr lang="es-ES" dirty="0" smtClean="0"/>
              <a:t>z)</a:t>
            </a:r>
          </a:p>
          <a:p>
            <a:pPr marL="0" indent="0" algn="ctr">
              <a:buNone/>
            </a:pPr>
            <a:r>
              <a:rPr lang="es-ES" dirty="0"/>
              <a:t>(x </a:t>
            </a:r>
            <a:r>
              <a:rPr lang="es-ES" dirty="0" smtClean="0"/>
              <a:t>* </a:t>
            </a:r>
            <a:r>
              <a:rPr lang="es-ES" dirty="0"/>
              <a:t>y) </a:t>
            </a:r>
            <a:r>
              <a:rPr lang="es-ES" dirty="0" smtClean="0"/>
              <a:t>* </a:t>
            </a:r>
            <a:r>
              <a:rPr lang="es-ES" dirty="0"/>
              <a:t>z ▶ x </a:t>
            </a:r>
            <a:r>
              <a:rPr lang="es-ES" dirty="0" smtClean="0"/>
              <a:t>* </a:t>
            </a:r>
            <a:r>
              <a:rPr lang="es-ES" dirty="0"/>
              <a:t>(y </a:t>
            </a:r>
            <a:r>
              <a:rPr lang="es-ES" dirty="0" smtClean="0"/>
              <a:t>* </a:t>
            </a:r>
            <a:r>
              <a:rPr lang="es-ES" dirty="0"/>
              <a:t>z)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3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Learning other types of rules</a:t>
            </a:r>
            <a:endParaRPr lang="en-US" dirty="0"/>
          </a:p>
        </p:txBody>
      </p:sp>
      <p:sp>
        <p:nvSpPr>
          <p:cNvPr id="3" name="مواد پليس هولڊر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Synonymous words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Larger mixed </a:t>
            </a:r>
            <a:r>
              <a:rPr lang="en-US" dirty="0" smtClean="0"/>
              <a:t>rules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Inductive function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Local convergence</a:t>
            </a:r>
            <a:endParaRPr lang="en-US" dirty="0"/>
          </a:p>
        </p:txBody>
      </p:sp>
      <p:graphicFrame>
        <p:nvGraphicFramePr>
          <p:cNvPr id="4" name="مواد پليس هولڊر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147460"/>
              </p:ext>
            </p:extLst>
          </p:nvPr>
        </p:nvGraphicFramePr>
        <p:xfrm>
          <a:off x="1093033" y="3264681"/>
          <a:ext cx="4206240" cy="13716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 + 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x </a:t>
                      </a:r>
                      <a:r>
                        <a:rPr lang="sv-SE" sz="2400" baseline="0" dirty="0" smtClean="0"/>
                        <a:t>∗</a:t>
                      </a:r>
                      <a:r>
                        <a:rPr lang="en-US" sz="2400" baseline="0" dirty="0" smtClean="0"/>
                        <a:t> x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0 + 0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 </a:t>
                      </a:r>
                      <a:r>
                        <a:rPr lang="sv-SE" sz="2400" baseline="0" dirty="0" smtClean="0"/>
                        <a:t>∗</a:t>
                      </a:r>
                      <a:r>
                        <a:rPr lang="en-US" sz="2400" dirty="0" smtClean="0"/>
                        <a:t> 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مواد پليس هولڊر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45097"/>
              </p:ext>
            </p:extLst>
          </p:nvPr>
        </p:nvGraphicFramePr>
        <p:xfrm>
          <a:off x="6372068" y="3237198"/>
          <a:ext cx="4206240" cy="13716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 + 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x </a:t>
                      </a:r>
                      <a:r>
                        <a:rPr lang="sv-SE" sz="2400" baseline="0" dirty="0" smtClean="0"/>
                        <a:t>∗</a:t>
                      </a:r>
                      <a:r>
                        <a:rPr lang="en-US" sz="2400" baseline="0" dirty="0" smtClean="0"/>
                        <a:t> x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2 + 2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 </a:t>
                      </a:r>
                      <a:r>
                        <a:rPr lang="sv-SE" sz="2400" baseline="0" dirty="0" smtClean="0"/>
                        <a:t>∗</a:t>
                      </a:r>
                      <a:r>
                        <a:rPr lang="en-US" sz="2400" dirty="0" smtClean="0"/>
                        <a:t> 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61101" y="1687487"/>
            <a:ext cx="20633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 + x </a:t>
            </a:r>
            <a:r>
              <a:rPr lang="sv-SE" sz="3200" dirty="0"/>
              <a:t>▶</a:t>
            </a:r>
            <a:r>
              <a:rPr lang="en-US" sz="3200" dirty="0" smtClean="0"/>
              <a:t> x </a:t>
            </a:r>
            <a:r>
              <a:rPr lang="sv-SE" sz="3200" dirty="0" smtClean="0"/>
              <a:t>∗</a:t>
            </a:r>
            <a:r>
              <a:rPr lang="en-US" sz="3200" dirty="0" smtClean="0"/>
              <a:t> x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276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Local divergence</a:t>
            </a:r>
            <a:endParaRPr lang="en-US" dirty="0"/>
          </a:p>
        </p:txBody>
      </p:sp>
      <p:graphicFrame>
        <p:nvGraphicFramePr>
          <p:cNvPr id="5" name="مواد پليس هولڊر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8721810"/>
              </p:ext>
            </p:extLst>
          </p:nvPr>
        </p:nvGraphicFramePr>
        <p:xfrm>
          <a:off x="3883701" y="3462051"/>
          <a:ext cx="4206240" cy="13716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 + 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x </a:t>
                      </a:r>
                      <a:r>
                        <a:rPr lang="sv-SE" sz="2400" baseline="0" dirty="0" smtClean="0"/>
                        <a:t>∗</a:t>
                      </a:r>
                      <a:r>
                        <a:rPr lang="en-US" sz="2400" baseline="0" dirty="0" smtClean="0"/>
                        <a:t> x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1 + 1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</a:t>
                      </a:r>
                      <a:r>
                        <a:rPr lang="sv-SE" sz="2400" baseline="0" dirty="0" smtClean="0"/>
                        <a:t>∗</a:t>
                      </a:r>
                      <a:r>
                        <a:rPr lang="en-US" sz="2400" dirty="0" smtClean="0"/>
                        <a:t> 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61101" y="1687487"/>
            <a:ext cx="20633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 + x </a:t>
            </a:r>
            <a:r>
              <a:rPr lang="sv-SE" sz="3200" dirty="0"/>
              <a:t>▶</a:t>
            </a:r>
            <a:r>
              <a:rPr lang="en-US" sz="3200" dirty="0" smtClean="0"/>
              <a:t> x </a:t>
            </a:r>
            <a:r>
              <a:rPr lang="sv-SE" sz="3200" dirty="0" smtClean="0"/>
              <a:t>∗</a:t>
            </a:r>
            <a:r>
              <a:rPr lang="en-US" sz="3200" dirty="0" smtClean="0"/>
              <a:t> x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738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Theory selection</a:t>
            </a:r>
            <a:endParaRPr lang="en-US" dirty="0"/>
          </a:p>
        </p:txBody>
      </p:sp>
      <p:sp>
        <p:nvSpPr>
          <p:cNvPr id="3" name="مواد پليس هولڊر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 smtClean="0"/>
              <a:t>Several theories </a:t>
            </a:r>
            <a:r>
              <a:rPr lang="en-US" dirty="0" smtClean="0"/>
              <a:t>can account for the same </a:t>
            </a:r>
            <a:r>
              <a:rPr lang="en-US" dirty="0" smtClean="0"/>
              <a:t>observation.</a:t>
            </a:r>
            <a:endParaRPr lang="en-US" dirty="0" smtClean="0"/>
          </a:p>
          <a:p>
            <a:r>
              <a:rPr lang="en-US" dirty="0" smtClean="0"/>
              <a:t>AIW uses a simple preference order to </a:t>
            </a:r>
            <a:r>
              <a:rPr lang="en-US" dirty="0" smtClean="0"/>
              <a:t>select a single rule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Basic </a:t>
            </a:r>
            <a:r>
              <a:rPr lang="en-US" dirty="0" smtClean="0"/>
              <a:t>knowledge </a:t>
            </a:r>
            <a:r>
              <a:rPr lang="en-US" dirty="0"/>
              <a:t>(small facts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Usefulness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Simplicity </a:t>
            </a:r>
            <a:r>
              <a:rPr lang="en-US" dirty="0"/>
              <a:t>(</a:t>
            </a:r>
            <a:r>
              <a:rPr lang="en-US" dirty="0" smtClean="0"/>
              <a:t>Occam’s razor)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Generality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838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9395"/>
          </a:xfrm>
        </p:spPr>
        <p:txBody>
          <a:bodyPr/>
          <a:lstStyle/>
          <a:p>
            <a:pPr algn="ctr"/>
            <a:r>
              <a:rPr lang="en-US" dirty="0" smtClean="0"/>
              <a:t>Redundancy</a:t>
            </a:r>
            <a:endParaRPr lang="en-US" dirty="0"/>
          </a:p>
        </p:txBody>
      </p:sp>
      <p:sp>
        <p:nvSpPr>
          <p:cNvPr id="3" name="مواد پليس هولڊر 2"/>
          <p:cNvSpPr>
            <a:spLocks noGrp="1"/>
          </p:cNvSpPr>
          <p:nvPr>
            <p:ph idx="1"/>
          </p:nvPr>
        </p:nvSpPr>
        <p:spPr>
          <a:xfrm>
            <a:off x="922421" y="1404520"/>
            <a:ext cx="10515600" cy="1398641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Non-redundancy (default)</a:t>
            </a:r>
          </a:p>
          <a:p>
            <a:r>
              <a:rPr lang="en-US" dirty="0" smtClean="0"/>
              <a:t>Redundancy</a:t>
            </a:r>
            <a:endParaRPr lang="en-US" dirty="0"/>
          </a:p>
        </p:txBody>
      </p:sp>
      <p:graphicFrame>
        <p:nvGraphicFramePr>
          <p:cNvPr id="4" name="مواد پليس هولڊر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9691067"/>
              </p:ext>
            </p:extLst>
          </p:nvPr>
        </p:nvGraphicFramePr>
        <p:xfrm>
          <a:off x="2608026" y="3226484"/>
          <a:ext cx="7247021" cy="32054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216442"/>
                <a:gridCol w="403057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With redundancy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Without redundancy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(0 # x)</a:t>
                      </a:r>
                      <a:r>
                        <a:rPr lang="sv-SE" baseline="0" dirty="0" smtClean="0"/>
                        <a:t> ▶ </a:t>
                      </a:r>
                      <a:r>
                        <a:rPr lang="en-US" dirty="0" smtClean="0"/>
                        <a:t>(x)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(0 + x)</a:t>
                      </a:r>
                      <a:r>
                        <a:rPr lang="sv-SE" baseline="0" dirty="0" smtClean="0"/>
                        <a:t> ▶ </a:t>
                      </a:r>
                      <a:r>
                        <a:rPr lang="en-US" dirty="0" smtClean="0"/>
                        <a:t>(x)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(x + 0)</a:t>
                      </a:r>
                      <a:r>
                        <a:rPr lang="sv-SE" baseline="0" dirty="0" smtClean="0"/>
                        <a:t> ▶ </a:t>
                      </a:r>
                      <a:r>
                        <a:rPr lang="en-US" dirty="0" smtClean="0"/>
                        <a:t>(x)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(x + y)</a:t>
                      </a:r>
                      <a:r>
                        <a:rPr lang="sv-SE" baseline="0" dirty="0" smtClean="0"/>
                        <a:t> ▶ </a:t>
                      </a:r>
                      <a:r>
                        <a:rPr lang="en-US" dirty="0" smtClean="0"/>
                        <a:t> (y + x)</a:t>
                      </a:r>
                    </a:p>
                    <a:p>
                      <a:r>
                        <a:rPr lang="en-US" dirty="0" smtClean="0"/>
                        <a:t>(x # (y # z))</a:t>
                      </a:r>
                      <a:r>
                        <a:rPr lang="sv-SE" baseline="0" dirty="0" smtClean="0"/>
                        <a:t> ▶ </a:t>
                      </a:r>
                      <a:r>
                        <a:rPr lang="en-US" dirty="0" smtClean="0"/>
                        <a:t>((x + y) # z)</a:t>
                      </a:r>
                    </a:p>
                    <a:p>
                      <a:r>
                        <a:rPr lang="en-US" dirty="0" smtClean="0"/>
                        <a:t>(x # (y # z))</a:t>
                      </a:r>
                      <a:r>
                        <a:rPr lang="sv-SE" baseline="0" dirty="0" smtClean="0"/>
                        <a:t> ▶ </a:t>
                      </a:r>
                      <a:r>
                        <a:rPr lang="en-US" dirty="0" smtClean="0"/>
                        <a:t>((y + x) # z)</a:t>
                      </a:r>
                    </a:p>
                    <a:p>
                      <a:r>
                        <a:rPr lang="en-US" dirty="0" smtClean="0"/>
                        <a:t>(x + (y # z))</a:t>
                      </a:r>
                      <a:r>
                        <a:rPr lang="sv-SE" baseline="0" dirty="0" smtClean="0"/>
                        <a:t> ▶ </a:t>
                      </a:r>
                      <a:r>
                        <a:rPr lang="en-US" dirty="0" smtClean="0"/>
                        <a:t>(y # (x + z))</a:t>
                      </a:r>
                    </a:p>
                    <a:p>
                      <a:r>
                        <a:rPr lang="en-US" dirty="0" smtClean="0"/>
                        <a:t>(x + (y # z))</a:t>
                      </a:r>
                      <a:r>
                        <a:rPr lang="sv-SE" baseline="0" dirty="0" smtClean="0"/>
                        <a:t> ▶ </a:t>
                      </a:r>
                      <a:r>
                        <a:rPr lang="en-US" dirty="0" smtClean="0"/>
                        <a:t> (y # (z + x))</a:t>
                      </a:r>
                    </a:p>
                    <a:p>
                      <a:r>
                        <a:rPr lang="en-US" dirty="0" smtClean="0"/>
                        <a:t>(x + (y + z))</a:t>
                      </a:r>
                      <a:r>
                        <a:rPr lang="sv-SE" baseline="0" dirty="0" smtClean="0"/>
                        <a:t> ▶ </a:t>
                      </a:r>
                      <a:r>
                        <a:rPr lang="en-US" dirty="0" smtClean="0"/>
                        <a:t>(x + (z + y))</a:t>
                      </a:r>
                    </a:p>
                    <a:p>
                      <a:r>
                        <a:rPr lang="en-US" dirty="0" smtClean="0"/>
                        <a:t>(x + (y + z))</a:t>
                      </a:r>
                      <a:r>
                        <a:rPr lang="sv-SE" baseline="0" dirty="0" smtClean="0"/>
                        <a:t> ▶ </a:t>
                      </a:r>
                      <a:r>
                        <a:rPr lang="en-US" dirty="0" smtClean="0"/>
                        <a:t>(y + (x + z))</a:t>
                      </a:r>
                      <a:endParaRPr lang="en-US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# x </a:t>
                      </a:r>
                      <a:r>
                        <a:rPr lang="sv-SE" baseline="0" dirty="0" smtClean="0"/>
                        <a:t>▶ x</a:t>
                      </a:r>
                    </a:p>
                    <a:p>
                      <a:r>
                        <a:rPr lang="en-US" dirty="0" smtClean="0"/>
                        <a:t>0 + x </a:t>
                      </a:r>
                      <a:r>
                        <a:rPr lang="sv-SE" baseline="0" dirty="0" smtClean="0"/>
                        <a:t>▶ x</a:t>
                      </a:r>
                    </a:p>
                    <a:p>
                      <a:r>
                        <a:rPr lang="sv-SE" baseline="0" dirty="0" smtClean="0"/>
                        <a:t>x + y ▶ y + x</a:t>
                      </a:r>
                    </a:p>
                    <a:p>
                      <a:r>
                        <a:rPr lang="pl-PL" dirty="0" smtClean="0"/>
                        <a:t>((x # y) + z) </a:t>
                      </a:r>
                      <a:r>
                        <a:rPr lang="sv-SE" baseline="0" dirty="0" smtClean="0"/>
                        <a:t>▶</a:t>
                      </a:r>
                      <a:r>
                        <a:rPr lang="en-US" dirty="0" smtClean="0"/>
                        <a:t> </a:t>
                      </a:r>
                      <a:r>
                        <a:rPr lang="pl-PL" dirty="0" smtClean="0"/>
                        <a:t>(x # (y + z))</a:t>
                      </a:r>
                      <a:endParaRPr lang="en-US" dirty="0" smtClean="0"/>
                    </a:p>
                    <a:p>
                      <a:r>
                        <a:rPr lang="pl-PL" dirty="0" smtClean="0"/>
                        <a:t>((x + y) + z) </a:t>
                      </a:r>
                      <a:r>
                        <a:rPr lang="sv-SE" baseline="0" dirty="0" smtClean="0"/>
                        <a:t>▶</a:t>
                      </a:r>
                      <a:r>
                        <a:rPr lang="en-US" dirty="0" smtClean="0"/>
                        <a:t> </a:t>
                      </a:r>
                      <a:r>
                        <a:rPr lang="pl-PL" dirty="0" smtClean="0"/>
                        <a:t>(</a:t>
                      </a:r>
                      <a:r>
                        <a:rPr lang="en-US" dirty="0" smtClean="0"/>
                        <a:t>x</a:t>
                      </a:r>
                      <a:r>
                        <a:rPr lang="pl-PL" dirty="0" smtClean="0"/>
                        <a:t> + </a:t>
                      </a:r>
                      <a:r>
                        <a:rPr lang="en-US" dirty="0" smtClean="0"/>
                        <a:t>(y</a:t>
                      </a:r>
                      <a:r>
                        <a:rPr lang="pl-PL" dirty="0" smtClean="0"/>
                        <a:t> + </a:t>
                      </a:r>
                      <a:r>
                        <a:rPr lang="en-US" dirty="0" smtClean="0"/>
                        <a:t>z)</a:t>
                      </a:r>
                      <a:r>
                        <a:rPr lang="pl-PL" dirty="0" smtClean="0"/>
                        <a:t>)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(x # (y # z))</a:t>
                      </a:r>
                      <a:r>
                        <a:rPr lang="sv-SE" baseline="0" dirty="0" smtClean="0"/>
                        <a:t> ▶ </a:t>
                      </a:r>
                      <a:r>
                        <a:rPr lang="pl-PL" dirty="0" smtClean="0"/>
                        <a:t>((x + y) # z)</a:t>
                      </a:r>
                      <a:endParaRPr lang="en-US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85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Consistency or </a:t>
            </a:r>
            <a:r>
              <a:rPr lang="en-US" dirty="0" smtClean="0"/>
              <a:t>conservativeness</a:t>
            </a:r>
            <a:endParaRPr lang="en-US" dirty="0"/>
          </a:p>
        </p:txBody>
      </p:sp>
      <p:sp>
        <p:nvSpPr>
          <p:cNvPr id="3" name="مواد پليس هولڊر 2"/>
          <p:cNvSpPr>
            <a:spLocks noGrp="1"/>
          </p:cNvSpPr>
          <p:nvPr>
            <p:ph idx="1"/>
          </p:nvPr>
        </p:nvSpPr>
        <p:spPr>
          <a:xfrm>
            <a:off x="1678898" y="1825625"/>
            <a:ext cx="9674902" cy="4351338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Consistency parameter on:</a:t>
            </a:r>
          </a:p>
          <a:p>
            <a:pPr lvl="1"/>
            <a:r>
              <a:rPr lang="en-US" dirty="0" smtClean="0"/>
              <a:t>High amount of evidence</a:t>
            </a:r>
          </a:p>
          <a:p>
            <a:pPr lvl="1"/>
            <a:r>
              <a:rPr lang="en-US" dirty="0" smtClean="0"/>
              <a:t>High reliability</a:t>
            </a:r>
          </a:p>
          <a:p>
            <a:pPr lvl="1"/>
            <a:r>
              <a:rPr lang="en-US" dirty="0" smtClean="0"/>
              <a:t>Learning is slow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Consistency parameter off:</a:t>
            </a:r>
          </a:p>
          <a:p>
            <a:pPr lvl="1"/>
            <a:r>
              <a:rPr lang="en-US" dirty="0" smtClean="0"/>
              <a:t>Low evidence</a:t>
            </a:r>
          </a:p>
          <a:p>
            <a:pPr lvl="1"/>
            <a:r>
              <a:rPr lang="en-US" dirty="0" smtClean="0"/>
              <a:t>Less reliability</a:t>
            </a:r>
          </a:p>
          <a:p>
            <a:pPr lvl="1"/>
            <a:r>
              <a:rPr lang="en-US" dirty="0" smtClean="0"/>
              <a:t>Learning is faster</a:t>
            </a:r>
          </a:p>
        </p:txBody>
      </p:sp>
    </p:spTree>
    <p:extLst>
      <p:ext uri="{BB962C8B-B14F-4D97-AF65-F5344CB8AC3E}">
        <p14:creationId xmlns:p14="http://schemas.microsoft.com/office/powerpoint/2010/main" val="109574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Consistency or conservativeness</a:t>
            </a:r>
          </a:p>
        </p:txBody>
      </p:sp>
      <p:graphicFrame>
        <p:nvGraphicFramePr>
          <p:cNvPr id="4" name="مواد پليس هولڊر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608124"/>
              </p:ext>
            </p:extLst>
          </p:nvPr>
        </p:nvGraphicFramePr>
        <p:xfrm>
          <a:off x="1692442" y="2693237"/>
          <a:ext cx="8412480" cy="27432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03120"/>
                <a:gridCol w="1534427"/>
                <a:gridCol w="2141621"/>
                <a:gridCol w="2633312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noProof="0" dirty="0" smtClean="0"/>
                        <a:t>Alice sees:</a:t>
                      </a:r>
                      <a:endParaRPr lang="en-US" sz="2400" noProof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noProof="0" dirty="0" smtClean="0"/>
                        <a:t>Alice</a:t>
                      </a:r>
                      <a:r>
                        <a:rPr lang="en-US" sz="2400" baseline="0" noProof="0" dirty="0" smtClean="0"/>
                        <a:t> does:</a:t>
                      </a:r>
                      <a:endParaRPr lang="en-US" sz="24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Evidence: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 </a:t>
                      </a:r>
                      <a:r>
                        <a:rPr lang="sv-SE" sz="2400" baseline="0" dirty="0" smtClean="0"/>
                        <a:t>∗</a:t>
                      </a:r>
                      <a:r>
                        <a:rPr lang="en-US" sz="2400" dirty="0" smtClean="0"/>
                        <a:t> </a:t>
                      </a:r>
                      <a:r>
                        <a:rPr lang="sv-SE" sz="2400" baseline="0" dirty="0" smtClean="0"/>
                        <a:t>1 ⊢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 </a:t>
                      </a:r>
                      <a:r>
                        <a:rPr lang="sv-SE" sz="2400" baseline="0" dirty="0" smtClean="0"/>
                        <a:t>∗</a:t>
                      </a:r>
                      <a:r>
                        <a:rPr lang="en-US" sz="2400" dirty="0" smtClean="0"/>
                        <a:t> </a:t>
                      </a:r>
                      <a:r>
                        <a:rPr lang="sv-SE" sz="2400" baseline="0" dirty="0" smtClean="0"/>
                        <a:t>1 ▶ 1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0 </a:t>
                      </a:r>
                      <a:r>
                        <a:rPr lang="sv-SE" sz="2400" baseline="0" dirty="0" smtClean="0"/>
                        <a:t>∗</a:t>
                      </a:r>
                      <a:r>
                        <a:rPr lang="en-US" sz="2400" baseline="0" dirty="0" smtClean="0"/>
                        <a:t> 2</a:t>
                      </a:r>
                      <a:r>
                        <a:rPr lang="sv-SE" sz="2400" baseline="0" dirty="0" smtClean="0"/>
                        <a:t> ⊢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0 </a:t>
                      </a:r>
                      <a:r>
                        <a:rPr lang="sv-SE" sz="2400" baseline="0" dirty="0" smtClean="0"/>
                        <a:t>∗</a:t>
                      </a:r>
                      <a:r>
                        <a:rPr lang="en-US" sz="2400" baseline="0" dirty="0" smtClean="0"/>
                        <a:t> x</a:t>
                      </a:r>
                      <a:r>
                        <a:rPr lang="sv-SE" sz="2400" baseline="0" dirty="0" smtClean="0"/>
                        <a:t> ▶ x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For x=1,2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0 </a:t>
                      </a:r>
                      <a:r>
                        <a:rPr lang="sv-SE" sz="2400" baseline="0" dirty="0" smtClean="0"/>
                        <a:t>∗</a:t>
                      </a:r>
                      <a:r>
                        <a:rPr lang="en-US" sz="2400" baseline="0" dirty="0" smtClean="0"/>
                        <a:t> 0</a:t>
                      </a:r>
                      <a:r>
                        <a:rPr lang="sv-SE" sz="2400" baseline="0" dirty="0" smtClean="0"/>
                        <a:t> ⊢ 0</a:t>
                      </a:r>
                      <a:endParaRPr lang="en-US" sz="2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smtClean="0"/>
                        <a:t>Add</a:t>
                      </a:r>
                      <a:endParaRPr lang="en-U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0 </a:t>
                      </a:r>
                      <a:r>
                        <a:rPr lang="sv-SE" sz="2400" baseline="0" dirty="0" smtClean="0"/>
                        <a:t>∗</a:t>
                      </a:r>
                      <a:r>
                        <a:rPr lang="en-US" sz="2400" baseline="0" dirty="0" smtClean="0"/>
                        <a:t> 0</a:t>
                      </a:r>
                      <a:r>
                        <a:rPr lang="sv-SE" sz="2400" baseline="0" dirty="0" smtClean="0"/>
                        <a:t> ▶ 0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1 </a:t>
                      </a:r>
                      <a:r>
                        <a:rPr lang="sv-SE" sz="2400" baseline="0" dirty="0" smtClean="0"/>
                        <a:t>∗</a:t>
                      </a:r>
                      <a:r>
                        <a:rPr lang="en-US" sz="2400" baseline="0" dirty="0" smtClean="0"/>
                        <a:t> 1</a:t>
                      </a:r>
                      <a:r>
                        <a:rPr lang="sv-SE" sz="2400" baseline="0" dirty="0" smtClean="0"/>
                        <a:t> ⊢ 1</a:t>
                      </a:r>
                      <a:endParaRPr lang="en-US" sz="2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smtClean="0"/>
                        <a:t>Add</a:t>
                      </a:r>
                      <a:endParaRPr lang="en-U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x </a:t>
                      </a:r>
                      <a:r>
                        <a:rPr lang="sv-SE" sz="2400" baseline="0" dirty="0" smtClean="0"/>
                        <a:t>∗</a:t>
                      </a:r>
                      <a:r>
                        <a:rPr lang="en-US" sz="2400" baseline="0" dirty="0" smtClean="0"/>
                        <a:t> x</a:t>
                      </a:r>
                      <a:r>
                        <a:rPr lang="sv-SE" sz="2400" baseline="0" dirty="0" smtClean="0"/>
                        <a:t> ▶ x</a:t>
                      </a:r>
                      <a:endParaRPr lang="en-US" sz="2400" dirty="0" smtClean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For x=1,2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 </a:t>
                      </a:r>
                      <a:r>
                        <a:rPr lang="sv-SE" sz="2400" baseline="0" dirty="0" smtClean="0"/>
                        <a:t>∗</a:t>
                      </a:r>
                      <a:r>
                        <a:rPr lang="en-US" sz="2400" baseline="0" dirty="0" smtClean="0"/>
                        <a:t> 2</a:t>
                      </a:r>
                      <a:r>
                        <a:rPr lang="sv-SE" sz="2400" baseline="0" dirty="0" smtClean="0"/>
                        <a:t> ⊢ 4</a:t>
                      </a:r>
                      <a:endParaRPr lang="en-US" sz="2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Remove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</a:rPr>
                        <a:t>x </a:t>
                      </a:r>
                      <a:r>
                        <a:rPr lang="sv-SE" sz="2400" baseline="0" dirty="0" smtClean="0">
                          <a:solidFill>
                            <a:srgbClr val="FFFF00"/>
                          </a:solidFill>
                        </a:rPr>
                        <a:t>∗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</a:rPr>
                        <a:t> x</a:t>
                      </a:r>
                      <a:r>
                        <a:rPr lang="sv-SE" sz="2400" baseline="0" dirty="0" smtClean="0">
                          <a:solidFill>
                            <a:srgbClr val="FFFF00"/>
                          </a:solidFill>
                        </a:rPr>
                        <a:t> ▶ x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04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0567"/>
          </a:xfrm>
        </p:spPr>
        <p:txBody>
          <a:bodyPr/>
          <a:lstStyle/>
          <a:p>
            <a:pPr algn="ctr"/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39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Learning </a:t>
            </a:r>
            <a:r>
              <a:rPr lang="sv-SE" dirty="0" err="1" smtClean="0"/>
              <a:t>arithmetic</a:t>
            </a:r>
            <a:r>
              <a:rPr lang="sv-SE" dirty="0" smtClean="0"/>
              <a:t> (addition)</a:t>
            </a:r>
            <a:endParaRPr lang="en-US" dirty="0"/>
          </a:p>
        </p:txBody>
      </p:sp>
      <p:graphicFrame>
        <p:nvGraphicFramePr>
          <p:cNvPr id="4" name="مواد پليس هولڊر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698533"/>
              </p:ext>
            </p:extLst>
          </p:nvPr>
        </p:nvGraphicFramePr>
        <p:xfrm>
          <a:off x="862264" y="1825625"/>
          <a:ext cx="9627936" cy="39370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297038"/>
                <a:gridCol w="1675909"/>
                <a:gridCol w="2339089"/>
                <a:gridCol w="3315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Alice sees:</a:t>
                      </a:r>
                      <a:endParaRPr lang="en-US" noProof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noProof="0" dirty="0" smtClean="0"/>
                        <a:t>Alice</a:t>
                      </a:r>
                      <a:r>
                        <a:rPr lang="en-US" baseline="0" noProof="0" dirty="0" smtClean="0"/>
                        <a:t> does:</a:t>
                      </a:r>
                      <a:endParaRPr lang="en-U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Evidence: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 + </a:t>
                      </a:r>
                      <a:r>
                        <a:rPr lang="sv-SE" sz="2000" baseline="0" dirty="0" smtClean="0"/>
                        <a:t>1 ⊢ 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 + </a:t>
                      </a:r>
                      <a:r>
                        <a:rPr lang="sv-SE" sz="2000" baseline="0" dirty="0" smtClean="0"/>
                        <a:t>1 ▶ 1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</a:t>
                      </a:r>
                      <a:r>
                        <a:rPr lang="en-US" sz="2000" baseline="0" dirty="0" smtClean="0"/>
                        <a:t> + 2</a:t>
                      </a:r>
                      <a:r>
                        <a:rPr lang="sv-SE" sz="2000" baseline="0" dirty="0" smtClean="0"/>
                        <a:t> ⊢ 2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r>
                        <a:rPr lang="en-US" sz="2000" baseline="0" dirty="0" smtClean="0"/>
                        <a:t> + 2</a:t>
                      </a:r>
                      <a:r>
                        <a:rPr lang="sv-SE" sz="2000" baseline="0" dirty="0" smtClean="0"/>
                        <a:t> ▶ 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0 + 2</a:t>
                      </a:r>
                      <a:r>
                        <a:rPr lang="sv-SE" sz="2000" baseline="0" dirty="0" smtClean="0"/>
                        <a:t> ⊢ 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0 + x</a:t>
                      </a:r>
                      <a:r>
                        <a:rPr lang="sv-SE" sz="2000" baseline="0" dirty="0" smtClean="0"/>
                        <a:t> ▶ 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For x=1,2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1 + 0</a:t>
                      </a:r>
                      <a:r>
                        <a:rPr lang="sv-SE" sz="2000" baseline="0" dirty="0" smtClean="0"/>
                        <a:t> ⊢ 1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Add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1 + 0</a:t>
                      </a:r>
                      <a:r>
                        <a:rPr lang="sv-SE" sz="2000" baseline="0" dirty="0" smtClean="0"/>
                        <a:t> ▶ 1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2 + 0</a:t>
                      </a:r>
                      <a:r>
                        <a:rPr lang="sv-SE" sz="2000" baseline="0" dirty="0" smtClean="0"/>
                        <a:t> ⊢ 2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Add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2 + 0</a:t>
                      </a:r>
                      <a:r>
                        <a:rPr lang="sv-SE" sz="2000" baseline="0" dirty="0" smtClean="0"/>
                        <a:t> ▶ 2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2 + 0</a:t>
                      </a:r>
                      <a:r>
                        <a:rPr lang="sv-SE" sz="2000" baseline="0" dirty="0" smtClean="0"/>
                        <a:t> ⊢ 2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x + 0</a:t>
                      </a:r>
                      <a:r>
                        <a:rPr lang="sv-SE" sz="2000" baseline="0" dirty="0" smtClean="0"/>
                        <a:t> ▶ 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For x=1,2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…..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…..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…..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smtClean="0"/>
                        <a:t>Add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/>
                        <a:t>x + y </a:t>
                      </a:r>
                      <a:r>
                        <a:rPr lang="sv-SE" sz="2000" baseline="0" smtClean="0"/>
                        <a:t>▶ y + x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For (</a:t>
                      </a:r>
                      <a:r>
                        <a:rPr lang="en-US" sz="2000" dirty="0" err="1" smtClean="0"/>
                        <a:t>x,y</a:t>
                      </a:r>
                      <a:r>
                        <a:rPr lang="en-US" sz="2000" dirty="0" smtClean="0"/>
                        <a:t>)</a:t>
                      </a:r>
                      <a:r>
                        <a:rPr lang="en-US" sz="2000" baseline="0" dirty="0" smtClean="0"/>
                        <a:t>=(0,1),(0,2),(1,0),(2,1)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88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Monotype Corsiva" panose="03010101010201010101" pitchFamily="66" charset="0"/>
              </a:rPr>
              <a:t>AIW:</a:t>
            </a:r>
            <a:endParaRPr lang="en-US" dirty="0">
              <a:latin typeface="Monotype Corsiva" panose="03010101010201010101" pitchFamily="66" charset="0"/>
            </a:endParaRPr>
          </a:p>
        </p:txBody>
      </p:sp>
      <p:sp>
        <p:nvSpPr>
          <p:cNvPr id="3" name="مواد پليس هولڊر 2"/>
          <p:cNvSpPr>
            <a:spLocks noGrp="1"/>
          </p:cNvSpPr>
          <p:nvPr>
            <p:ph idx="1"/>
          </p:nvPr>
        </p:nvSpPr>
        <p:spPr>
          <a:xfrm>
            <a:off x="1277258" y="1379095"/>
            <a:ext cx="10076542" cy="4827847"/>
          </a:xfrm>
        </p:spPr>
        <p:txBody>
          <a:bodyPr anchor="ctr"/>
          <a:lstStyle/>
          <a:p>
            <a:r>
              <a:rPr lang="en-US" dirty="0"/>
              <a:t>Is a system for learning and reasoning in arbitrary symbolic </a:t>
            </a:r>
            <a:r>
              <a:rPr lang="en-US" dirty="0" smtClean="0"/>
              <a:t>systems</a:t>
            </a:r>
            <a:endParaRPr lang="en-US" dirty="0"/>
          </a:p>
          <a:p>
            <a:r>
              <a:rPr lang="en-US" dirty="0" smtClean="0"/>
              <a:t>Combines </a:t>
            </a:r>
            <a:r>
              <a:rPr lang="en-US" dirty="0"/>
              <a:t>elements of cognitive modeling and </a:t>
            </a:r>
            <a:r>
              <a:rPr lang="en-US" dirty="0" smtClean="0"/>
              <a:t>classical AI</a:t>
            </a:r>
          </a:p>
          <a:p>
            <a:r>
              <a:rPr lang="en-US" dirty="0" smtClean="0"/>
              <a:t>Enables deductive, abductive and inductive reasoning</a:t>
            </a:r>
          </a:p>
          <a:p>
            <a:r>
              <a:rPr lang="en-US" dirty="0" smtClean="0"/>
              <a:t>Is based on </a:t>
            </a:r>
            <a:r>
              <a:rPr lang="en-US" i="1" dirty="0" smtClean="0"/>
              <a:t>bounded cognitive resources </a:t>
            </a:r>
            <a:r>
              <a:rPr lang="en-US" dirty="0" smtClean="0"/>
              <a:t>model developed by </a:t>
            </a:r>
            <a:r>
              <a:rPr lang="en-US" dirty="0" err="1" smtClean="0"/>
              <a:t>Strannegård</a:t>
            </a:r>
            <a:r>
              <a:rPr lang="en-US" dirty="0" smtClean="0"/>
              <a:t> and others</a:t>
            </a:r>
          </a:p>
          <a:p>
            <a:r>
              <a:rPr lang="en-US" dirty="0" smtClean="0"/>
              <a:t>Extends our previous works presented in AGI and </a:t>
            </a:r>
            <a:r>
              <a:rPr lang="en-US" dirty="0" err="1" smtClean="0"/>
              <a:t>CogSci</a:t>
            </a:r>
            <a:r>
              <a:rPr lang="en-US" dirty="0" smtClean="0"/>
              <a:t> conferences</a:t>
            </a:r>
          </a:p>
        </p:txBody>
      </p:sp>
    </p:spTree>
    <p:extLst>
      <p:ext uri="{BB962C8B-B14F-4D97-AF65-F5344CB8AC3E}">
        <p14:creationId xmlns:p14="http://schemas.microsoft.com/office/powerpoint/2010/main" val="40715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err="1" smtClean="0"/>
              <a:t>Modulo</a:t>
            </a:r>
            <a:r>
              <a:rPr lang="sv-SE" dirty="0" smtClean="0"/>
              <a:t> 2 (</a:t>
            </a:r>
            <a:r>
              <a:rPr lang="sv-SE" dirty="0" err="1" smtClean="0"/>
              <a:t>even</a:t>
            </a:r>
            <a:r>
              <a:rPr lang="sv-SE" dirty="0" smtClean="0"/>
              <a:t> </a:t>
            </a:r>
            <a:r>
              <a:rPr lang="sv-SE" dirty="0" err="1" smtClean="0"/>
              <a:t>number</a:t>
            </a:r>
            <a:r>
              <a:rPr lang="sv-SE" dirty="0" smtClean="0"/>
              <a:t>)</a:t>
            </a:r>
            <a:endParaRPr lang="en-US" dirty="0"/>
          </a:p>
        </p:txBody>
      </p:sp>
      <p:graphicFrame>
        <p:nvGraphicFramePr>
          <p:cNvPr id="4" name="مواد پليس هولڊر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205155"/>
              </p:ext>
            </p:extLst>
          </p:nvPr>
        </p:nvGraphicFramePr>
        <p:xfrm>
          <a:off x="597569" y="2187909"/>
          <a:ext cx="5548398" cy="42062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730920"/>
                <a:gridCol w="2817478"/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dirty="0" err="1" smtClean="0"/>
                        <a:t>Facts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err="1" smtClean="0"/>
                        <a:t>Hypotheses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2400" dirty="0" err="1" smtClean="0"/>
                        <a:t>even</a:t>
                      </a:r>
                      <a:r>
                        <a:rPr lang="sv-SE" sz="2400" dirty="0" smtClean="0"/>
                        <a:t> 0 </a:t>
                      </a:r>
                      <a:r>
                        <a:rPr lang="sv-SE" sz="2400" baseline="0" dirty="0" smtClean="0"/>
                        <a:t>▶ </a:t>
                      </a:r>
                      <a:r>
                        <a:rPr lang="sv-SE" sz="2400" baseline="0" dirty="0" err="1" smtClean="0"/>
                        <a:t>True</a:t>
                      </a:r>
                      <a:endParaRPr lang="sv-SE" sz="2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err="1" smtClean="0"/>
                        <a:t>even</a:t>
                      </a:r>
                      <a:r>
                        <a:rPr lang="sv-SE" sz="2400" dirty="0" smtClean="0"/>
                        <a:t> 1 </a:t>
                      </a:r>
                      <a:r>
                        <a:rPr lang="sv-SE" sz="2400" baseline="0" dirty="0" smtClean="0"/>
                        <a:t>▶ </a:t>
                      </a:r>
                      <a:r>
                        <a:rPr lang="sv-SE" sz="2400" baseline="0" dirty="0" err="1" smtClean="0"/>
                        <a:t>False</a:t>
                      </a:r>
                      <a:endParaRPr lang="en-US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err="1" smtClean="0"/>
                        <a:t>even</a:t>
                      </a:r>
                      <a:r>
                        <a:rPr lang="sv-SE" sz="2400" dirty="0" smtClean="0"/>
                        <a:t> 2 </a:t>
                      </a:r>
                      <a:r>
                        <a:rPr lang="sv-SE" sz="2400" baseline="0" dirty="0" smtClean="0"/>
                        <a:t>▶ </a:t>
                      </a:r>
                      <a:r>
                        <a:rPr lang="sv-SE" sz="2400" baseline="0" dirty="0" err="1" smtClean="0"/>
                        <a:t>True</a:t>
                      </a:r>
                      <a:endParaRPr lang="en-US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err="1" smtClean="0"/>
                        <a:t>even</a:t>
                      </a:r>
                      <a:r>
                        <a:rPr lang="sv-SE" sz="2400" dirty="0" smtClean="0"/>
                        <a:t> 3 </a:t>
                      </a:r>
                      <a:r>
                        <a:rPr lang="sv-SE" sz="2400" baseline="0" dirty="0" smtClean="0"/>
                        <a:t>▶ </a:t>
                      </a:r>
                      <a:r>
                        <a:rPr lang="sv-SE" sz="2400" baseline="0" dirty="0" err="1" smtClean="0"/>
                        <a:t>False</a:t>
                      </a:r>
                      <a:endParaRPr lang="en-US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err="1" smtClean="0"/>
                        <a:t>even</a:t>
                      </a:r>
                      <a:r>
                        <a:rPr lang="sv-SE" sz="2400" dirty="0" smtClean="0"/>
                        <a:t> 4 </a:t>
                      </a:r>
                      <a:r>
                        <a:rPr lang="sv-SE" sz="2400" baseline="0" dirty="0" smtClean="0"/>
                        <a:t>▶ </a:t>
                      </a:r>
                      <a:r>
                        <a:rPr lang="sv-SE" sz="2400" baseline="0" dirty="0" err="1" smtClean="0"/>
                        <a:t>True</a:t>
                      </a:r>
                      <a:endParaRPr lang="en-US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err="1" smtClean="0"/>
                        <a:t>even</a:t>
                      </a:r>
                      <a:r>
                        <a:rPr lang="sv-SE" sz="2400" dirty="0" smtClean="0"/>
                        <a:t> 5 </a:t>
                      </a:r>
                      <a:r>
                        <a:rPr lang="sv-SE" sz="2400" baseline="0" dirty="0" smtClean="0"/>
                        <a:t>▶ </a:t>
                      </a:r>
                      <a:r>
                        <a:rPr lang="sv-SE" sz="2400" baseline="0" dirty="0" err="1" smtClean="0"/>
                        <a:t>False</a:t>
                      </a:r>
                      <a:endParaRPr lang="en-US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err="1" smtClean="0"/>
                        <a:t>even</a:t>
                      </a:r>
                      <a:r>
                        <a:rPr lang="sv-SE" sz="2400" dirty="0" smtClean="0"/>
                        <a:t> 6 </a:t>
                      </a:r>
                      <a:r>
                        <a:rPr lang="sv-SE" sz="2400" baseline="0" dirty="0" smtClean="0"/>
                        <a:t>▶ </a:t>
                      </a:r>
                      <a:r>
                        <a:rPr lang="sv-SE" sz="2400" baseline="0" dirty="0" err="1" smtClean="0"/>
                        <a:t>True</a:t>
                      </a:r>
                      <a:endParaRPr lang="en-US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err="1" smtClean="0"/>
                        <a:t>even</a:t>
                      </a:r>
                      <a:r>
                        <a:rPr lang="sv-SE" sz="2400" dirty="0" smtClean="0"/>
                        <a:t> 7 </a:t>
                      </a:r>
                      <a:r>
                        <a:rPr lang="sv-SE" sz="2400" baseline="0" dirty="0" smtClean="0"/>
                        <a:t>▶ </a:t>
                      </a:r>
                      <a:r>
                        <a:rPr lang="sv-SE" sz="2400" baseline="0" dirty="0" err="1" smtClean="0"/>
                        <a:t>False</a:t>
                      </a:r>
                      <a:endParaRPr lang="en-US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err="1" smtClean="0"/>
                        <a:t>even</a:t>
                      </a:r>
                      <a:r>
                        <a:rPr lang="sv-SE" sz="2400" dirty="0" smtClean="0"/>
                        <a:t> 8 </a:t>
                      </a:r>
                      <a:r>
                        <a:rPr lang="sv-SE" sz="2400" baseline="0" dirty="0" smtClean="0"/>
                        <a:t>▶ </a:t>
                      </a:r>
                      <a:r>
                        <a:rPr lang="sv-SE" sz="2400" baseline="0" dirty="0" err="1" smtClean="0"/>
                        <a:t>True</a:t>
                      </a:r>
                      <a:endParaRPr lang="en-US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err="1" smtClean="0"/>
                        <a:t>even</a:t>
                      </a:r>
                      <a:r>
                        <a:rPr lang="sv-SE" sz="2400" dirty="0" smtClean="0"/>
                        <a:t> 9 </a:t>
                      </a:r>
                      <a:r>
                        <a:rPr lang="sv-SE" sz="2400" baseline="0" dirty="0" smtClean="0"/>
                        <a:t>▶ </a:t>
                      </a:r>
                      <a:r>
                        <a:rPr lang="sv-SE" sz="2400" baseline="0" dirty="0" err="1" smtClean="0"/>
                        <a:t>False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err="1" smtClean="0"/>
                        <a:t>even</a:t>
                      </a:r>
                      <a:r>
                        <a:rPr lang="sv-SE" sz="2400" dirty="0" smtClean="0"/>
                        <a:t> (x</a:t>
                      </a:r>
                      <a:r>
                        <a:rPr lang="sv-SE" sz="2400" baseline="0" dirty="0" smtClean="0"/>
                        <a:t> # y) ▶ </a:t>
                      </a:r>
                      <a:r>
                        <a:rPr lang="sv-SE" sz="2400" baseline="0" dirty="0" err="1" smtClean="0"/>
                        <a:t>even</a:t>
                      </a:r>
                      <a:r>
                        <a:rPr lang="sv-SE" sz="2400" baseline="0" dirty="0" smtClean="0"/>
                        <a:t> y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مواد پليس هولڊر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8608040"/>
              </p:ext>
            </p:extLst>
          </p:nvPr>
        </p:nvGraphicFramePr>
        <p:xfrm>
          <a:off x="7010400" y="3076909"/>
          <a:ext cx="3894221" cy="18897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894221"/>
              </a:tblGrid>
              <a:tr h="40282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Is 216 even?</a:t>
                      </a:r>
                      <a:endParaRPr lang="en-US" sz="2800" dirty="0"/>
                    </a:p>
                  </a:txBody>
                  <a:tcPr/>
                </a:tc>
              </a:tr>
              <a:tr h="408417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/>
                        <a:t>even ((2 # 1) # 6)</a:t>
                      </a:r>
                    </a:p>
                  </a:txBody>
                  <a:tcPr/>
                </a:tc>
              </a:tr>
              <a:tr h="4084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 smtClean="0"/>
                        <a:t>even 6</a:t>
                      </a:r>
                    </a:p>
                  </a:txBody>
                  <a:tcPr/>
                </a:tc>
              </a:tr>
              <a:tr h="4084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 smtClean="0"/>
                        <a:t>True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67470" y="2373770"/>
            <a:ext cx="1882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 solution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6350" y="1690688"/>
            <a:ext cx="1662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 theory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4011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Modulo 3</a:t>
            </a:r>
            <a:endParaRPr lang="en-US" dirty="0"/>
          </a:p>
        </p:txBody>
      </p:sp>
      <p:sp>
        <p:nvSpPr>
          <p:cNvPr id="3" name="مواد پليس هولڊر 2"/>
          <p:cNvSpPr>
            <a:spLocks noGrp="1"/>
          </p:cNvSpPr>
          <p:nvPr>
            <p:ph idx="1"/>
          </p:nvPr>
        </p:nvSpPr>
        <p:spPr>
          <a:xfrm>
            <a:off x="838200" y="1825625"/>
            <a:ext cx="6491514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Given </a:t>
            </a:r>
            <a:r>
              <a:rPr lang="en-US" dirty="0"/>
              <a:t>sufficient </a:t>
            </a:r>
            <a:r>
              <a:rPr lang="en-US" dirty="0" smtClean="0"/>
              <a:t>knowledge, AIW can learn Modulo 3 operation</a:t>
            </a:r>
          </a:p>
          <a:p>
            <a:r>
              <a:rPr lang="en-US" dirty="0" smtClean="0"/>
              <a:t>E.g., it needs to see examples such as:</a:t>
            </a:r>
          </a:p>
          <a:p>
            <a:pPr lvl="1"/>
            <a:r>
              <a:rPr lang="en-US" dirty="0" smtClean="0"/>
              <a:t>mod3 (2 + 8) </a:t>
            </a:r>
            <a:r>
              <a:rPr lang="sv-SE" dirty="0">
                <a:ea typeface="DejaVu Sans Mono" panose="020B0609030804020204" pitchFamily="49" charset="0"/>
                <a:cs typeface="DejaVu Sans Mono" panose="020B0609030804020204" pitchFamily="49" charset="0"/>
              </a:rPr>
              <a:t>⊢</a:t>
            </a:r>
            <a:r>
              <a:rPr lang="en-US" dirty="0" smtClean="0"/>
              <a:t> False</a:t>
            </a:r>
          </a:p>
          <a:p>
            <a:r>
              <a:rPr lang="en-US" dirty="0" smtClean="0"/>
              <a:t>This tells it that modulo 3 operation is also valid for expressions (not just numbers)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sv-SE" sz="3500" dirty="0" smtClean="0">
                <a:solidFill>
                  <a:schemeClr val="accent1">
                    <a:lumMod val="75000"/>
                  </a:schemeClr>
                </a:solidFill>
              </a:rPr>
              <a:t>mod3 </a:t>
            </a:r>
            <a:r>
              <a:rPr lang="sv-SE" sz="3500" dirty="0">
                <a:solidFill>
                  <a:schemeClr val="accent1">
                    <a:lumMod val="75000"/>
                  </a:schemeClr>
                </a:solidFill>
              </a:rPr>
              <a:t>(x # y) </a:t>
            </a:r>
            <a:r>
              <a:rPr lang="sv-SE" sz="3500" dirty="0">
                <a:solidFill>
                  <a:schemeClr val="accent1">
                    <a:lumMod val="75000"/>
                  </a:schemeClr>
                </a:solidFill>
                <a:ea typeface="DejaVu Sans Mono" panose="020B0609030804020204" pitchFamily="49" charset="0"/>
                <a:cs typeface="DejaVu Sans Mono" panose="020B0609030804020204" pitchFamily="49" charset="0"/>
              </a:rPr>
              <a:t>▶ </a:t>
            </a:r>
            <a:r>
              <a:rPr lang="sv-SE" sz="3500" dirty="0" smtClean="0">
                <a:solidFill>
                  <a:schemeClr val="accent1">
                    <a:lumMod val="75000"/>
                  </a:schemeClr>
                </a:solidFill>
              </a:rPr>
              <a:t>mod3 (x + y)</a:t>
            </a:r>
            <a:endParaRPr lang="en-US" sz="35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مواد پليس هولڊر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9037498"/>
              </p:ext>
            </p:extLst>
          </p:nvPr>
        </p:nvGraphicFramePr>
        <p:xfrm>
          <a:off x="8021053" y="1825625"/>
          <a:ext cx="3894221" cy="35052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894221"/>
              </a:tblGrid>
              <a:tr h="40282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Is 216 divisible by 3?</a:t>
                      </a:r>
                      <a:endParaRPr lang="en-US" sz="2800" dirty="0"/>
                    </a:p>
                  </a:txBody>
                  <a:tcPr/>
                </a:tc>
              </a:tr>
              <a:tr h="408417">
                <a:tc>
                  <a:txBody>
                    <a:bodyPr/>
                    <a:lstStyle/>
                    <a:p>
                      <a:pPr algn="ctr"/>
                      <a:r>
                        <a:rPr lang="da-DK" sz="2200" dirty="0" smtClean="0"/>
                        <a:t>mod3 ((2 # 1) # 6)</a:t>
                      </a:r>
                    </a:p>
                  </a:txBody>
                  <a:tcPr/>
                </a:tc>
              </a:tr>
              <a:tr h="4084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200" dirty="0" smtClean="0"/>
                        <a:t>mod3 ((2 # 1) + 6)</a:t>
                      </a:r>
                    </a:p>
                  </a:txBody>
                  <a:tcPr/>
                </a:tc>
              </a:tr>
              <a:tr h="4084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200" dirty="0" smtClean="0"/>
                        <a:t>mod3 (2 # (1 + 6))</a:t>
                      </a:r>
                    </a:p>
                  </a:txBody>
                  <a:tcPr/>
                </a:tc>
              </a:tr>
              <a:tr h="4084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200" dirty="0" smtClean="0"/>
                        <a:t>mod3 (2 # 7)</a:t>
                      </a:r>
                    </a:p>
                  </a:txBody>
                  <a:tcPr/>
                </a:tc>
              </a:tr>
              <a:tr h="408417">
                <a:tc>
                  <a:txBody>
                    <a:bodyPr/>
                    <a:lstStyle/>
                    <a:p>
                      <a:pPr algn="ctr"/>
                      <a:r>
                        <a:rPr lang="da-DK" sz="2200" dirty="0" smtClean="0"/>
                        <a:t>mod3 (2 + 7)</a:t>
                      </a:r>
                    </a:p>
                  </a:txBody>
                  <a:tcPr/>
                </a:tc>
              </a:tr>
              <a:tr h="4084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200" dirty="0" smtClean="0"/>
                        <a:t>mod3 9</a:t>
                      </a:r>
                    </a:p>
                  </a:txBody>
                  <a:tcPr/>
                </a:tc>
              </a:tr>
              <a:tr h="408417">
                <a:tc>
                  <a:txBody>
                    <a:bodyPr/>
                    <a:lstStyle/>
                    <a:p>
                      <a:pPr algn="ctr"/>
                      <a:r>
                        <a:rPr lang="da-DK" sz="2200" dirty="0" smtClean="0"/>
                        <a:t>True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1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مواد پليس هولڊر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900" y="0"/>
            <a:ext cx="8382000" cy="6731392"/>
          </a:xfrm>
        </p:spPr>
      </p:pic>
    </p:spTree>
    <p:extLst>
      <p:ext uri="{BB962C8B-B14F-4D97-AF65-F5344CB8AC3E}">
        <p14:creationId xmlns:p14="http://schemas.microsoft.com/office/powerpoint/2010/main" val="7482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مواد پليس هولڊر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AIW can learn many domains and is independent of domain-specific </a:t>
            </a:r>
            <a:r>
              <a:rPr lang="en-US" dirty="0" smtClean="0"/>
              <a:t>semantics</a:t>
            </a: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Arithmetic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propositional logic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quantifier-free predicate logic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Grammar checking for simple languages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Classical analogy </a:t>
            </a:r>
            <a:r>
              <a:rPr lang="en-US" dirty="0" smtClean="0"/>
              <a:t>problems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Previous version was able to learn Haskell expressions (similar to </a:t>
            </a:r>
            <a:r>
              <a:rPr lang="en-US" dirty="0" err="1" smtClean="0"/>
              <a:t>MagicHaskeller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871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مواد پليس هولڊر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>
                <a:latin typeface="Monotype Corsiva" panose="03010101010201010101" pitchFamily="66" charset="0"/>
              </a:rPr>
              <a:t>AIW</a:t>
            </a:r>
            <a:r>
              <a:rPr lang="en-US" dirty="0" smtClean="0"/>
              <a:t> can learn arbitrary (symbolic) domains from arbitrary (e.g., random) examples</a:t>
            </a:r>
          </a:p>
          <a:p>
            <a:r>
              <a:rPr lang="en-US" dirty="0" smtClean="0">
                <a:latin typeface="Monotype Corsiva" panose="03010101010201010101" pitchFamily="66" charset="0"/>
              </a:rPr>
              <a:t>AIW</a:t>
            </a:r>
            <a:r>
              <a:rPr lang="en-US" dirty="0" smtClean="0"/>
              <a:t> can form inductive rules from concrete instances</a:t>
            </a:r>
          </a:p>
          <a:p>
            <a:r>
              <a:rPr lang="en-US" dirty="0" smtClean="0">
                <a:latin typeface="Monotype Corsiva" panose="03010101010201010101" pitchFamily="66" charset="0"/>
              </a:rPr>
              <a:t>AIW </a:t>
            </a:r>
            <a:r>
              <a:rPr lang="en-US" dirty="0" smtClean="0"/>
              <a:t>can reach human level performance in some domains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i="1" dirty="0" smtClean="0"/>
              <a:t>e.g.</a:t>
            </a:r>
            <a:r>
              <a:rPr lang="en-US" dirty="0" smtClean="0"/>
              <a:t>, arithmetic and propositional logic</a:t>
            </a:r>
          </a:p>
          <a:p>
            <a:r>
              <a:rPr lang="en-US" dirty="0" smtClean="0"/>
              <a:t>The deductive term-rewriting system enables the inductive part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2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Thank </a:t>
            </a:r>
            <a:r>
              <a:rPr lang="en-US" dirty="0" smtClean="0"/>
              <a:t>you for listening!</a:t>
            </a:r>
            <a:endParaRPr lang="en-US" dirty="0"/>
          </a:p>
        </p:txBody>
      </p:sp>
      <p:sp>
        <p:nvSpPr>
          <p:cNvPr id="3" name="مواد پليس هولڊر 2"/>
          <p:cNvSpPr>
            <a:spLocks noGrp="1"/>
          </p:cNvSpPr>
          <p:nvPr>
            <p:ph idx="1"/>
          </p:nvPr>
        </p:nvSpPr>
        <p:spPr>
          <a:xfrm>
            <a:off x="3826042" y="1960511"/>
            <a:ext cx="4539916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err="1"/>
              <a:t>Schönen</a:t>
            </a:r>
            <a:r>
              <a:rPr lang="en-US" sz="3200" dirty="0"/>
              <a:t> Dank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Tack </a:t>
            </a:r>
            <a:r>
              <a:rPr lang="en-US" sz="3200" dirty="0" err="1" smtClean="0"/>
              <a:t>så</a:t>
            </a:r>
            <a:r>
              <a:rPr lang="en-US" sz="3200" dirty="0" smtClean="0"/>
              <a:t> </a:t>
            </a:r>
            <a:r>
              <a:rPr lang="en-US" sz="3200" dirty="0" err="1" smtClean="0"/>
              <a:t>mycket</a:t>
            </a:r>
            <a:endParaRPr lang="en-US" sz="3200" dirty="0" smtClean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zh-CN" altLang="en-US" sz="3200" dirty="0" smtClean="0"/>
              <a:t>谢谢</a:t>
            </a:r>
            <a:endParaRPr lang="en-US" altLang="zh-CN" sz="3200" dirty="0" smtClean="0"/>
          </a:p>
          <a:p>
            <a:pPr marL="0" indent="0" algn="ctr">
              <a:buNone/>
            </a:pPr>
            <a:endParaRPr lang="sv-SE" altLang="zh-CN" sz="3200" dirty="0" smtClean="0"/>
          </a:p>
          <a:p>
            <a:pPr marL="0" indent="0" algn="ctr">
              <a:buNone/>
            </a:pPr>
            <a:r>
              <a:rPr lang="ar-SA" altLang="ja-JP" sz="3200" dirty="0" smtClean="0"/>
              <a:t>شكرا</a:t>
            </a:r>
            <a:endParaRPr lang="sv-SE" sz="3200" dirty="0" smtClean="0">
              <a:latin typeface="Noto Sans Devanagari" panose="020B0502040504020204" pitchFamily="34" charset="0"/>
              <a:cs typeface="Noto Sans Devanagari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56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0705"/>
          </a:xfrm>
        </p:spPr>
        <p:txBody>
          <a:bodyPr/>
          <a:lstStyle/>
          <a:p>
            <a:pPr algn="ctr"/>
            <a:r>
              <a:rPr lang="en-US" dirty="0" smtClean="0"/>
              <a:t>A.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Perceiving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17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Domains</a:t>
            </a:r>
            <a:endParaRPr lang="en-US" dirty="0"/>
          </a:p>
        </p:txBody>
      </p:sp>
      <p:sp>
        <p:nvSpPr>
          <p:cNvPr id="3" name="مواد پليس هولڊر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Domains are external environments.</a:t>
            </a:r>
          </a:p>
          <a:p>
            <a:pPr marL="0" indent="0" algn="ctr">
              <a:buNone/>
            </a:pPr>
            <a:r>
              <a:rPr lang="en-US" dirty="0" smtClean="0"/>
              <a:t>A domain is a set of (closed) facts.</a:t>
            </a:r>
          </a:p>
          <a:p>
            <a:pPr marL="0" indent="0" algn="ctr">
              <a:buNone/>
            </a:pPr>
            <a:r>
              <a:rPr lang="en-US" dirty="0" smtClean="0"/>
              <a:t>A stream is a sequence of facts from a domain.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latin typeface="Franklin Gothic Heavy" panose="020B0903020102020204" pitchFamily="34" charset="0"/>
              </a:rPr>
              <a:t>term ⊢ term</a:t>
            </a:r>
          </a:p>
          <a:p>
            <a:pPr marL="0" indent="0" algn="ctr">
              <a:buNone/>
            </a:pPr>
            <a:r>
              <a:rPr lang="en-US" dirty="0">
                <a:latin typeface="Franklin Gothic Heavy" panose="020B0903020102020204" pitchFamily="34" charset="0"/>
              </a:rPr>
              <a:t>term </a:t>
            </a:r>
            <a:r>
              <a:rPr lang="sv-SE" dirty="0">
                <a:latin typeface="Franklin Gothic Heavy" panose="020B0903020102020204" pitchFamily="34" charset="0"/>
              </a:rPr>
              <a:t>⊬</a:t>
            </a:r>
            <a:r>
              <a:rPr lang="en-US" dirty="0" smtClean="0">
                <a:latin typeface="Franklin Gothic Heavy" panose="020B0903020102020204" pitchFamily="34" charset="0"/>
              </a:rPr>
              <a:t> term</a:t>
            </a:r>
            <a:endParaRPr lang="en-US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56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مواد پليس هولڊر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Binary trees </a:t>
            </a:r>
            <a:r>
              <a:rPr lang="en-US" dirty="0" smtClean="0"/>
              <a:t>: nodes labeled </a:t>
            </a:r>
            <a:r>
              <a:rPr lang="en-US" dirty="0"/>
              <a:t>with symbols </a:t>
            </a:r>
            <a:r>
              <a:rPr lang="en-US" dirty="0" smtClean="0"/>
              <a:t>or variables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(2 # 1) # 3</a:t>
            </a:r>
          </a:p>
          <a:p>
            <a:pPr marL="0" indent="0" algn="ctr">
              <a:buNone/>
            </a:pPr>
            <a:r>
              <a:rPr lang="en-US" dirty="0" smtClean="0"/>
              <a:t>x + y</a:t>
            </a:r>
          </a:p>
          <a:p>
            <a:pPr marL="0" indent="0" algn="ctr">
              <a:buNone/>
            </a:pPr>
            <a:r>
              <a:rPr lang="en-US" dirty="0" smtClean="0"/>
              <a:t>P </a:t>
            </a:r>
            <a:r>
              <a:rPr lang="en-US" dirty="0"/>
              <a:t>∨</a:t>
            </a:r>
            <a:r>
              <a:rPr lang="en-US" dirty="0" smtClean="0"/>
              <a:t> Q</a:t>
            </a:r>
          </a:p>
          <a:p>
            <a:pPr marL="0" indent="0" algn="ctr">
              <a:buNone/>
            </a:pPr>
            <a:r>
              <a:rPr lang="en-US" dirty="0" smtClean="0"/>
              <a:t>even(2)</a:t>
            </a:r>
          </a:p>
          <a:p>
            <a:pPr marL="0" indent="0" algn="ctr">
              <a:buNone/>
            </a:pPr>
            <a:r>
              <a:rPr lang="en-US" dirty="0" smtClean="0"/>
              <a:t>Alice # (runs # fast)</a:t>
            </a:r>
          </a:p>
        </p:txBody>
      </p:sp>
    </p:spTree>
    <p:extLst>
      <p:ext uri="{BB962C8B-B14F-4D97-AF65-F5344CB8AC3E}">
        <p14:creationId xmlns:p14="http://schemas.microsoft.com/office/powerpoint/2010/main" val="373237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واد پليس هولڊر 2"/>
          <p:cNvSpPr>
            <a:spLocks noGrp="1"/>
          </p:cNvSpPr>
          <p:nvPr>
            <p:ph idx="1"/>
          </p:nvPr>
        </p:nvSpPr>
        <p:spPr>
          <a:xfrm>
            <a:off x="838200" y="764498"/>
            <a:ext cx="10515600" cy="541246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+mj-lt"/>
              </a:rPr>
              <a:t>Rules </a:t>
            </a:r>
            <a:r>
              <a:rPr lang="en-US" sz="4400" dirty="0" smtClean="0"/>
              <a:t>represent knowledge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Rules rewrite an expression into another </a:t>
            </a:r>
            <a:r>
              <a:rPr lang="en-US" sz="3600" dirty="0" smtClean="0"/>
              <a:t>expression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1957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واد پليس هولڊر 2"/>
          <p:cNvSpPr>
            <a:spLocks noGrp="1"/>
          </p:cNvSpPr>
          <p:nvPr>
            <p:ph idx="1"/>
          </p:nvPr>
        </p:nvSpPr>
        <p:spPr>
          <a:xfrm>
            <a:off x="838200" y="494675"/>
            <a:ext cx="10515600" cy="43621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+mj-lt"/>
              </a:rPr>
              <a:t>Types of rules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Deep rule: </a:t>
            </a:r>
            <a:r>
              <a:rPr lang="ur-PK" dirty="0" smtClean="0"/>
              <a:t>	</a:t>
            </a:r>
            <a:r>
              <a:rPr lang="en-US" dirty="0" smtClean="0"/>
              <a:t>	</a:t>
            </a:r>
            <a:r>
              <a:rPr lang="en-US" dirty="0" smtClean="0">
                <a:latin typeface="DejaVu Sans Light" panose="020B0203030804020204" pitchFamily="34" charset="0"/>
                <a:ea typeface="DejaVu Sans Light" panose="020B0203030804020204" pitchFamily="34" charset="0"/>
                <a:cs typeface="DejaVu Sans Light" panose="020B0203030804020204" pitchFamily="34" charset="0"/>
              </a:rPr>
              <a:t>t </a:t>
            </a:r>
            <a:r>
              <a:rPr lang="sv-SE" dirty="0" smtClean="0">
                <a:latin typeface="DejaVu Sans Light" panose="020B0203030804020204" pitchFamily="34" charset="0"/>
                <a:ea typeface="DejaVu Sans Light" panose="020B0203030804020204" pitchFamily="34" charset="0"/>
                <a:cs typeface="DejaVu Sans Light" panose="020B0203030804020204" pitchFamily="34" charset="0"/>
              </a:rPr>
              <a:t>▶ t’</a:t>
            </a:r>
          </a:p>
          <a:p>
            <a:pPr marL="0" indent="0" algn="ctr">
              <a:buNone/>
            </a:pPr>
            <a:r>
              <a:rPr lang="sv-SE" dirty="0" err="1" smtClean="0">
                <a:ea typeface="DejaVu Sans Mono" panose="020B0609030804020204" pitchFamily="49" charset="0"/>
                <a:cs typeface="DejaVu Sans Mono" panose="020B0609030804020204" pitchFamily="49" charset="0"/>
              </a:rPr>
              <a:t>Shallow</a:t>
            </a:r>
            <a:r>
              <a:rPr lang="sv-SE" dirty="0" smtClean="0">
                <a:ea typeface="DejaVu Sans Mono" panose="020B0609030804020204" pitchFamily="49" charset="0"/>
                <a:cs typeface="DejaVu Sans Mono" panose="020B0609030804020204" pitchFamily="49" charset="0"/>
              </a:rPr>
              <a:t> </a:t>
            </a:r>
            <a:r>
              <a:rPr lang="sv-SE" dirty="0" err="1" smtClean="0">
                <a:ea typeface="DejaVu Sans Mono" panose="020B0609030804020204" pitchFamily="49" charset="0"/>
                <a:cs typeface="DejaVu Sans Mono" panose="020B0609030804020204" pitchFamily="49" charset="0"/>
              </a:rPr>
              <a:t>rule</a:t>
            </a:r>
            <a:r>
              <a:rPr lang="sv-SE" dirty="0" smtClean="0">
                <a:ea typeface="DejaVu Sans Mono" panose="020B0609030804020204" pitchFamily="49" charset="0"/>
                <a:cs typeface="DejaVu Sans Mono" panose="020B0609030804020204" pitchFamily="49" charset="0"/>
              </a:rPr>
              <a:t>: </a:t>
            </a:r>
            <a:r>
              <a:rPr lang="ur-PK" dirty="0" smtClean="0">
                <a:ea typeface="DejaVu Sans Mono" panose="020B0609030804020204" pitchFamily="49" charset="0"/>
                <a:cs typeface="DejaVu Sans Mono" panose="020B0609030804020204" pitchFamily="49" charset="0"/>
              </a:rPr>
              <a:t>	</a:t>
            </a:r>
            <a:r>
              <a:rPr lang="sv-SE" dirty="0" smtClean="0">
                <a:latin typeface="DejaVu Sans Light" panose="020B0203030804020204" pitchFamily="34" charset="0"/>
                <a:ea typeface="DejaVu Sans Light" panose="020B0203030804020204" pitchFamily="34" charset="0"/>
                <a:cs typeface="DejaVu Sans Light" panose="020B0203030804020204" pitchFamily="34" charset="0"/>
              </a:rPr>
              <a:t>t ▷ t’</a:t>
            </a:r>
          </a:p>
          <a:p>
            <a:pPr marL="0" indent="0" algn="ctr">
              <a:buNone/>
            </a:pPr>
            <a:r>
              <a:rPr lang="sv-SE" dirty="0" smtClean="0">
                <a:ea typeface="DejaVu Sans Mono" panose="020B0609030804020204" pitchFamily="49" charset="0"/>
                <a:cs typeface="DejaVu Sans Mono" panose="020B0609030804020204" pitchFamily="49" charset="0"/>
              </a:rPr>
              <a:t>Negative </a:t>
            </a:r>
            <a:r>
              <a:rPr lang="sv-SE" dirty="0" err="1" smtClean="0">
                <a:ea typeface="DejaVu Sans Mono" panose="020B0609030804020204" pitchFamily="49" charset="0"/>
                <a:cs typeface="DejaVu Sans Mono" panose="020B0609030804020204" pitchFamily="49" charset="0"/>
              </a:rPr>
              <a:t>rule</a:t>
            </a:r>
            <a:r>
              <a:rPr lang="sv-SE" dirty="0">
                <a:ea typeface="DejaVu Sans Mono" panose="020B0609030804020204" pitchFamily="49" charset="0"/>
                <a:cs typeface="DejaVu Sans Mono" panose="020B0609030804020204" pitchFamily="49" charset="0"/>
              </a:rPr>
              <a:t>: </a:t>
            </a:r>
            <a:r>
              <a:rPr lang="ur-PK" dirty="0" smtClean="0">
                <a:ea typeface="DejaVu Sans Mono" panose="020B0609030804020204" pitchFamily="49" charset="0"/>
                <a:cs typeface="DejaVu Sans Mono" panose="020B0609030804020204" pitchFamily="49" charset="0"/>
              </a:rPr>
              <a:t>	</a:t>
            </a:r>
            <a:r>
              <a:rPr lang="sv-SE" dirty="0" smtClean="0">
                <a:latin typeface="DejaVu Sans Light" panose="020B0203030804020204" pitchFamily="34" charset="0"/>
                <a:ea typeface="DejaVu Sans Light" panose="020B0203030804020204" pitchFamily="34" charset="0"/>
                <a:cs typeface="DejaVu Sans Light" panose="020B0203030804020204" pitchFamily="34" charset="0"/>
              </a:rPr>
              <a:t>t </a:t>
            </a:r>
            <a:r>
              <a:rPr lang="sv-SE" dirty="0">
                <a:latin typeface="DejaVu Sans Light" panose="020B0203030804020204" pitchFamily="34" charset="0"/>
                <a:ea typeface="DejaVu Sans Light" panose="020B0203030804020204" pitchFamily="34" charset="0"/>
                <a:cs typeface="DejaVu Sans Light" panose="020B0203030804020204" pitchFamily="34" charset="0"/>
              </a:rPr>
              <a:t>▷̸ </a:t>
            </a:r>
            <a:r>
              <a:rPr lang="sv-SE" dirty="0" smtClean="0">
                <a:latin typeface="DejaVu Sans Light" panose="020B0203030804020204" pitchFamily="34" charset="0"/>
                <a:ea typeface="DejaVu Sans Light" panose="020B0203030804020204" pitchFamily="34" charset="0"/>
                <a:cs typeface="DejaVu Sans Light" panose="020B0203030804020204" pitchFamily="34" charset="0"/>
              </a:rPr>
              <a:t>t’</a:t>
            </a:r>
          </a:p>
        </p:txBody>
      </p:sp>
      <p:graphicFrame>
        <p:nvGraphicFramePr>
          <p:cNvPr id="4" name="ٽيب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195051"/>
              </p:ext>
            </p:extLst>
          </p:nvPr>
        </p:nvGraphicFramePr>
        <p:xfrm>
          <a:off x="2075984" y="5006714"/>
          <a:ext cx="8128000" cy="165735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064000"/>
                <a:gridCol w="4064000"/>
              </a:tblGrid>
              <a:tr h="4686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Deep rule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Shallow rule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+ (2 + 3)</a:t>
                      </a:r>
                    </a:p>
                    <a:p>
                      <a:pPr algn="ctr"/>
                      <a:r>
                        <a:rPr lang="en-US" sz="2400" dirty="0" smtClean="0"/>
                        <a:t>----------------</a:t>
                      </a:r>
                    </a:p>
                    <a:p>
                      <a:pPr algn="ctr"/>
                      <a:r>
                        <a:rPr lang="en-US" sz="2400" dirty="0" smtClean="0"/>
                        <a:t>1 + 5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∨</a:t>
                      </a:r>
                      <a:r>
                        <a:rPr lang="en-US" sz="2400" baseline="0" dirty="0" smtClean="0"/>
                        <a:t> Q</a:t>
                      </a:r>
                    </a:p>
                    <a:p>
                      <a:pPr algn="ctr"/>
                      <a:r>
                        <a:rPr lang="en-US" sz="2400" dirty="0" smtClean="0"/>
                        <a:t>----------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Q</a:t>
                      </a: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79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33301"/>
          </a:xfrm>
        </p:spPr>
        <p:txBody>
          <a:bodyPr/>
          <a:lstStyle/>
          <a:p>
            <a:pPr algn="ctr"/>
            <a:r>
              <a:rPr lang="en-US" dirty="0" smtClean="0"/>
              <a:t>Rules are pure</a:t>
            </a:r>
            <a:endParaRPr lang="en-US" dirty="0"/>
          </a:p>
        </p:txBody>
      </p:sp>
      <p:graphicFrame>
        <p:nvGraphicFramePr>
          <p:cNvPr id="4" name="ٽيب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334970"/>
              </p:ext>
            </p:extLst>
          </p:nvPr>
        </p:nvGraphicFramePr>
        <p:xfrm>
          <a:off x="1996608" y="3168286"/>
          <a:ext cx="8128000" cy="16459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064000"/>
                <a:gridCol w="4064000"/>
              </a:tblGrid>
              <a:tr h="1948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Impure rules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Pure</a:t>
                      </a:r>
                      <a:r>
                        <a:rPr lang="en-US" sz="2400" baseline="0" dirty="0" smtClean="0"/>
                        <a:t> rules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lvl="1" indent="0" algn="ctr">
                        <a:buNone/>
                      </a:pPr>
                      <a:r>
                        <a:rPr lang="en-US" sz="2400" dirty="0" smtClean="0"/>
                        <a:t>True </a:t>
                      </a:r>
                      <a:r>
                        <a:rPr lang="sv-SE" sz="2400" dirty="0" smtClean="0"/>
                        <a:t>▶</a:t>
                      </a:r>
                      <a:r>
                        <a:rPr lang="en-US" sz="2400" dirty="0" smtClean="0"/>
                        <a:t> True </a:t>
                      </a:r>
                      <a:r>
                        <a:rPr lang="sv-SE" sz="2400" dirty="0" smtClean="0"/>
                        <a:t>v </a:t>
                      </a:r>
                      <a:r>
                        <a:rPr lang="en-US" sz="2400" dirty="0" smtClean="0"/>
                        <a:t>x</a:t>
                      </a:r>
                    </a:p>
                    <a:p>
                      <a:pPr marL="457200" lvl="1" indent="0" algn="ctr">
                        <a:buNone/>
                      </a:pPr>
                      <a:r>
                        <a:rPr lang="en-US" sz="2400" dirty="0" smtClean="0"/>
                        <a:t>False </a:t>
                      </a:r>
                      <a:r>
                        <a:rPr lang="sv-SE" sz="2400" dirty="0" smtClean="0"/>
                        <a:t>▶ x</a:t>
                      </a:r>
                    </a:p>
                    <a:p>
                      <a:pPr marL="457200" lvl="1" indent="0" algn="ctr">
                        <a:buNone/>
                      </a:pPr>
                      <a:r>
                        <a:rPr lang="sv-SE" sz="2400" dirty="0" smtClean="0"/>
                        <a:t>x ▶ x + 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lvl="1" indent="0" algn="ctr">
                        <a:buNone/>
                      </a:pPr>
                      <a:r>
                        <a:rPr lang="en-US" sz="2400" dirty="0" smtClean="0"/>
                        <a:t>True </a:t>
                      </a:r>
                      <a:r>
                        <a:rPr lang="sv-SE" sz="2400" dirty="0" smtClean="0"/>
                        <a:t>v</a:t>
                      </a:r>
                      <a:r>
                        <a:rPr lang="en-US" sz="2400" dirty="0" smtClean="0"/>
                        <a:t> x </a:t>
                      </a:r>
                      <a:r>
                        <a:rPr lang="sv-SE" sz="2400" dirty="0" smtClean="0"/>
                        <a:t>▶ </a:t>
                      </a:r>
                      <a:r>
                        <a:rPr lang="sv-SE" sz="2400" dirty="0" err="1" smtClean="0"/>
                        <a:t>True</a:t>
                      </a:r>
                      <a:endParaRPr lang="sv-SE" sz="2400" dirty="0" smtClean="0"/>
                    </a:p>
                    <a:p>
                      <a:pPr marL="457200" lvl="1" indent="0" algn="ctr">
                        <a:buNone/>
                      </a:pPr>
                      <a:r>
                        <a:rPr lang="sv-SE" sz="2400" dirty="0" smtClean="0"/>
                        <a:t>x + y ▶ y + x</a:t>
                      </a:r>
                      <a:endParaRPr lang="en-US" sz="2400" dirty="0">
                        <a:latin typeface="Courier New" panose="02070309020205020404" pitchFamily="49" charset="0"/>
                        <a:ea typeface="DejaVu Sans" panose="020B0603030804020204" pitchFamily="34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4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جو مرڪزی خیال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جو مرڪزی خیال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جو مرڪزی خیال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جو مرڪزی خیال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جو مرڪزی خیال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17610</TotalTime>
  <Words>2154</Words>
  <Application>Microsoft Office PowerPoint</Application>
  <PresentationFormat>ويڪري اسڪرين</PresentationFormat>
  <Paragraphs>392</Paragraphs>
  <Slides>35</Slides>
  <Notes>33</Notes>
  <HiddenSlides>0</HiddenSlides>
  <MMClips>0</MMClips>
  <ScaleCrop>false</ScaleCrop>
  <HeadingPairs>
    <vt:vector size="6" baseType="variant">
      <vt:variant>
        <vt:lpstr>فانٽ استعمال ٿيل</vt:lpstr>
      </vt:variant>
      <vt:variant>
        <vt:i4>15</vt:i4>
      </vt:variant>
      <vt:variant>
        <vt:lpstr>ٿيم</vt:lpstr>
      </vt:variant>
      <vt:variant>
        <vt:i4>1</vt:i4>
      </vt:variant>
      <vt:variant>
        <vt:lpstr>سلائيڊ جا عنوانَ</vt:lpstr>
      </vt:variant>
      <vt:variant>
        <vt:i4>35</vt:i4>
      </vt:variant>
    </vt:vector>
  </HeadingPairs>
  <TitlesOfParts>
    <vt:vector size="51" baseType="lpstr">
      <vt:lpstr>ＭＳ Ｐゴシック</vt:lpstr>
      <vt:lpstr>宋体</vt:lpstr>
      <vt:lpstr>Aharoni</vt:lpstr>
      <vt:lpstr>Arial</vt:lpstr>
      <vt:lpstr>Calibri</vt:lpstr>
      <vt:lpstr>Calibri Light</vt:lpstr>
      <vt:lpstr>Courier New</vt:lpstr>
      <vt:lpstr>DejaVu Sans</vt:lpstr>
      <vt:lpstr>DejaVu Sans Light</vt:lpstr>
      <vt:lpstr>DejaVu Sans Mono</vt:lpstr>
      <vt:lpstr>Franklin Gothic Heavy</vt:lpstr>
      <vt:lpstr>Monotype Corsiva</vt:lpstr>
      <vt:lpstr>Noto Sans Devanagari</vt:lpstr>
      <vt:lpstr>Times New Roman</vt:lpstr>
      <vt:lpstr>Wingdings</vt:lpstr>
      <vt:lpstr>Office Theme</vt:lpstr>
      <vt:lpstr>PowerPoint جي نمائش</vt:lpstr>
      <vt:lpstr>The computer program  Alice In Wonderland (AIW)</vt:lpstr>
      <vt:lpstr>AIW:</vt:lpstr>
      <vt:lpstr>A.  Perceiving</vt:lpstr>
      <vt:lpstr>Domains</vt:lpstr>
      <vt:lpstr>Terms</vt:lpstr>
      <vt:lpstr>PowerPoint جي نمائش</vt:lpstr>
      <vt:lpstr>PowerPoint جي نمائش</vt:lpstr>
      <vt:lpstr>Rules are pure</vt:lpstr>
      <vt:lpstr>B.  Reasoning</vt:lpstr>
      <vt:lpstr>Computations</vt:lpstr>
      <vt:lpstr>(Bounded) cognitive resources</vt:lpstr>
      <vt:lpstr>Bounded computations</vt:lpstr>
      <vt:lpstr>Unbounded computation</vt:lpstr>
      <vt:lpstr>Bounded computations in logic</vt:lpstr>
      <vt:lpstr>C.  Learning</vt:lpstr>
      <vt:lpstr>Learning</vt:lpstr>
      <vt:lpstr>Learning facts</vt:lpstr>
      <vt:lpstr>Learning mixed rules</vt:lpstr>
      <vt:lpstr>Learning algebraic rules</vt:lpstr>
      <vt:lpstr>Learning other types of rules</vt:lpstr>
      <vt:lpstr>Local convergence</vt:lpstr>
      <vt:lpstr>Local divergence</vt:lpstr>
      <vt:lpstr>Theory selection</vt:lpstr>
      <vt:lpstr>Redundancy</vt:lpstr>
      <vt:lpstr>Consistency or conservativeness</vt:lpstr>
      <vt:lpstr>Consistency or conservativeness</vt:lpstr>
      <vt:lpstr>Examples</vt:lpstr>
      <vt:lpstr>Learning arithmetic (addition)</vt:lpstr>
      <vt:lpstr>Modulo 2 (even number)</vt:lpstr>
      <vt:lpstr>Modulo 3</vt:lpstr>
      <vt:lpstr>PowerPoint جي نمائش</vt:lpstr>
      <vt:lpstr>Results</vt:lpstr>
      <vt:lpstr>Conclusion</vt:lpstr>
      <vt:lpstr>Thank you for listening!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Alice in Wonderland Examples Alice can learn and solve</dc:title>
  <dc:creator>عبدالرحيم نظاماڻي</dc:creator>
  <cp:lastModifiedBy>عبدالرحيم نظاماڻي</cp:lastModifiedBy>
  <cp:revision>728</cp:revision>
  <cp:lastPrinted>2015-06-14T10:29:44Z</cp:lastPrinted>
  <dcterms:created xsi:type="dcterms:W3CDTF">2015-03-09T13:43:21Z</dcterms:created>
  <dcterms:modified xsi:type="dcterms:W3CDTF">2015-07-24T07:23:07Z</dcterms:modified>
</cp:coreProperties>
</file>